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4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5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6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8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9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20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1.xml" ContentType="application/vnd.openxmlformats-officedocument.presentationml.notesSlide+xml"/>
  <Override PartName="/ppt/tags/tag116.xml" ContentType="application/vnd.openxmlformats-officedocument.presentationml.tags+xml"/>
  <Override PartName="/ppt/notesSlides/notesSlide22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3.xml" ContentType="application/vnd.openxmlformats-officedocument.presentationml.notesSlide+xml"/>
  <Override PartName="/ppt/tags/tag119.xml" ContentType="application/vnd.openxmlformats-officedocument.presentationml.tags+xml"/>
  <Override PartName="/ppt/notesSlides/notesSlide24.xml" ContentType="application/vnd.openxmlformats-officedocument.presentationml.notesSlide+xml"/>
  <Override PartName="/ppt/tags/tag120.xml" ContentType="application/vnd.openxmlformats-officedocument.presentationml.tags+xml"/>
  <Override PartName="/ppt/notesSlides/notesSlide25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6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937" r:id="rId5"/>
    <p:sldId id="938" r:id="rId6"/>
    <p:sldId id="1186" r:id="rId7"/>
    <p:sldId id="1068" r:id="rId8"/>
    <p:sldId id="1157" r:id="rId9"/>
    <p:sldId id="1119" r:id="rId10"/>
    <p:sldId id="1159" r:id="rId11"/>
    <p:sldId id="1074" r:id="rId12"/>
    <p:sldId id="1160" r:id="rId13"/>
    <p:sldId id="1161" r:id="rId14"/>
    <p:sldId id="1162" r:id="rId15"/>
    <p:sldId id="1026" r:id="rId16"/>
    <p:sldId id="767" r:id="rId17"/>
    <p:sldId id="1167" r:id="rId18"/>
    <p:sldId id="1165" r:id="rId19"/>
    <p:sldId id="1163" r:id="rId20"/>
    <p:sldId id="1164" r:id="rId21"/>
    <p:sldId id="1029" r:id="rId22"/>
    <p:sldId id="1171" r:id="rId23"/>
    <p:sldId id="1170" r:id="rId24"/>
    <p:sldId id="1030" r:id="rId25"/>
    <p:sldId id="1172" r:id="rId26"/>
    <p:sldId id="1174" r:id="rId27"/>
    <p:sldId id="1173" r:id="rId28"/>
    <p:sldId id="1176" r:id="rId29"/>
    <p:sldId id="1083" r:id="rId30"/>
    <p:sldId id="1175" r:id="rId31"/>
    <p:sldId id="1178" r:id="rId32"/>
    <p:sldId id="1179" r:id="rId33"/>
    <p:sldId id="1180" r:id="rId34"/>
    <p:sldId id="974" r:id="rId35"/>
    <p:sldId id="1181" r:id="rId36"/>
    <p:sldId id="1182" r:id="rId37"/>
    <p:sldId id="1183" r:id="rId38"/>
    <p:sldId id="1184" r:id="rId39"/>
    <p:sldId id="1185" r:id="rId40"/>
    <p:sldId id="1177" r:id="rId41"/>
  </p:sldIdLst>
  <p:sldSz cx="9145588" cy="5143500"/>
  <p:notesSz cx="7099300" cy="10234613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HelveticaNeueLT Std Lt Cn" panose="020B0406020202030204" charset="0"/>
      <p:regular r:id="rId52"/>
      <p:bold r:id="rId53"/>
      <p:italic r:id="rId54"/>
      <p:boldItalic r:id="rId55"/>
    </p:embeddedFont>
    <p:embeddedFont>
      <p:font typeface="Raleway" panose="020B0604020202020204" charset="0"/>
      <p:regular r:id="rId56"/>
      <p:bold r:id="rId57"/>
      <p:italic r:id="rId58"/>
      <p:boldItalic r:id="rId59"/>
    </p:embeddedFont>
  </p:embeddedFontLst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89">
          <p15:clr>
            <a:srgbClr val="A4A3A4"/>
          </p15:clr>
        </p15:guide>
        <p15:guide id="3" orient="horz" pos="191">
          <p15:clr>
            <a:srgbClr val="A4A3A4"/>
          </p15:clr>
        </p15:guide>
        <p15:guide id="4" pos="2881">
          <p15:clr>
            <a:srgbClr val="A4A3A4"/>
          </p15:clr>
        </p15:guide>
        <p15:guide id="5" pos="3085">
          <p15:clr>
            <a:srgbClr val="A4A3A4"/>
          </p15:clr>
        </p15:guide>
        <p15:guide id="6" pos="5603">
          <p15:clr>
            <a:srgbClr val="A4A3A4"/>
          </p15:clr>
        </p15:guide>
        <p15:guide id="7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0B5"/>
    <a:srgbClr val="000099"/>
    <a:srgbClr val="2D4893"/>
    <a:srgbClr val="CCCCFF"/>
    <a:srgbClr val="D45429"/>
    <a:srgbClr val="C8C9C7"/>
    <a:srgbClr val="176BAB"/>
    <a:srgbClr val="265F92"/>
    <a:srgbClr val="2A3674"/>
    <a:srgbClr val="418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D229D-709D-4579-8700-7A24AE08F44A}" v="72" dt="2021-06-16T16:11:30.697"/>
    <p1510:client id="{E3A7D6E7-ED47-45D9-ADB8-40E0EAD47A12}" v="3" dt="2021-06-15T18:32:50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orient="horz" pos="3089"/>
        <p:guide orient="horz" pos="191"/>
        <p:guide pos="2881"/>
        <p:guide pos="3085"/>
        <p:guide pos="5603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gs" Target="tags/tag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6F6822E-96C6-4DD1-9BC3-9F1E52B2E3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444926-B7F6-4BAE-9C2F-3BF98213DF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0F6F1-AF06-4FF6-AD66-75D20479D208}" type="datetimeFigureOut">
              <a:rPr lang="fr-FR" smtClean="0"/>
              <a:pPr/>
              <a:t>17/06/2021</a:t>
            </a:fld>
            <a:endParaRPr lang="es-E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9473E0-38A0-4EE8-B54F-0CC100E48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5506B1-F9E0-40BA-A970-AE09443E1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8BE06-ADD2-46E5-BB7F-C1F8DAAF4F6E}" type="slidenum">
              <a:rPr lang="fr-FR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10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11A0D111-F715-43E2-9A4D-6212AC7294E9}" type="datetimeFigureOut">
              <a:rPr lang="en-GB" smtClean="0"/>
              <a:pPr/>
              <a:t>17/06/2021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1488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596E3524-17C8-4066-B47A-939E47622A9E}" type="slidenum">
              <a:rPr lang="en-GB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11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E3524-17C8-4066-B47A-939E47622A9E}" type="slidenum">
              <a:rPr lang="en-GB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24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996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256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898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041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661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711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89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736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314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41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795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240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460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411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510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187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E85F-A49F-4D4C-8D78-799212E249B2}" type="slidenum">
              <a:rPr lang="en-GB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49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78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216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41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44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45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464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60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41" y="643469"/>
            <a:ext cx="8648473" cy="45704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41" y="248326"/>
            <a:ext cx="6719334" cy="442661"/>
          </a:xfrm>
        </p:spPr>
        <p:txBody>
          <a:bodyPr anchor="b">
            <a:no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24638" y="4215718"/>
            <a:ext cx="6719242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Question and Base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0653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 -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679249"/>
            <a:ext cx="1868206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2272" y="2136386"/>
            <a:ext cx="2146248" cy="747897"/>
          </a:xfrm>
          <a:prstGeom prst="rect">
            <a:avLst/>
          </a:prstGeo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/>
              <a:t>Title title title title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679249"/>
            <a:ext cx="1868206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4679249"/>
            <a:ext cx="1868206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7358" y="4659207"/>
            <a:ext cx="560478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s-ES" sz="70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679249"/>
            <a:ext cx="1868206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47358" y="4659207"/>
            <a:ext cx="560478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s-ES" sz="70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679249"/>
            <a:ext cx="1868206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47358" y="4659207"/>
            <a:ext cx="560478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s-ES" sz="70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58" y="4659207"/>
            <a:ext cx="560478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s-ES" sz="70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58" y="4659207"/>
            <a:ext cx="560478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s-ES" sz="70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358" y="4659207"/>
            <a:ext cx="560478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s-ES" sz="70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58" y="4659207"/>
            <a:ext cx="560478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s-ES" sz="70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58" y="4659207"/>
            <a:ext cx="560478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s-ES" sz="7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506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041" y="1531475"/>
            <a:ext cx="3570131" cy="1024896"/>
          </a:xfrm>
          <a:prstGeom prst="rect">
            <a:avLst/>
          </a:prstGeo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/>
              <a:t>Subject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4041" y="2724525"/>
            <a:ext cx="3570131" cy="1816529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2"/>
                </a:solidFill>
              </a:defRPr>
            </a:lvl1pPr>
            <a:lvl2pPr marL="3240" indent="0" algn="l">
              <a:spcBef>
                <a:spcPts val="816"/>
              </a:spcBef>
              <a:buNone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MORE COMPLETE TITLE</a:t>
            </a:r>
          </a:p>
          <a:p>
            <a:pPr lvl="1"/>
            <a:r>
              <a:rPr lang="en-US"/>
              <a:t>Body text: Lorem ipsum dolor sit amet, consectetuer adipiscing elit. Maecenas porttitor congue massa. Fusce posuere.</a:t>
            </a:r>
          </a:p>
          <a:p>
            <a:pPr lvl="1"/>
            <a:r>
              <a:rPr lang="en-US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4041" y="248324"/>
            <a:ext cx="3570130" cy="117292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Related phrase</a:t>
            </a:r>
            <a:endParaRPr lang="en-GB"/>
          </a:p>
        </p:txBody>
      </p:sp>
      <p:sp>
        <p:nvSpPr>
          <p:cNvPr id="10" name="Oval 9"/>
          <p:cNvSpPr/>
          <p:nvPr userDrawn="1"/>
        </p:nvSpPr>
        <p:spPr>
          <a:xfrm>
            <a:off x="7167336" y="1388885"/>
            <a:ext cx="1081399" cy="8106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386098" y="2937472"/>
            <a:ext cx="1385201" cy="10384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247080" y="3020605"/>
            <a:ext cx="381374" cy="28590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8165129" y="1326211"/>
            <a:ext cx="167210" cy="12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ZA">
              <a:solidFill>
                <a:srgbClr val="FFFFFF"/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43110" y="1304286"/>
            <a:ext cx="2980119" cy="2234086"/>
          </a:xfrm>
          <a:prstGeom prst="ellipse">
            <a:avLst/>
          </a:prstGeom>
          <a:ln w="38100">
            <a:solidFill>
              <a:schemeClr val="accent3"/>
            </a:solidFill>
          </a:ln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44330"/>
      </p:ext>
    </p:extLst>
  </p:cSld>
  <p:clrMapOvr>
    <a:masterClrMapping/>
  </p:clrMapOvr>
  <p:transition/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418" y="241061"/>
            <a:ext cx="8656098" cy="457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419" y="248326"/>
            <a:ext cx="672695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2730" y="3486272"/>
            <a:ext cx="3844422" cy="657105"/>
          </a:xfrm>
        </p:spPr>
        <p:txBody>
          <a:bodyPr/>
          <a:lstStyle>
            <a:lvl1pPr>
              <a:defRPr lang="en-US" sz="1200" kern="1200" cap="non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43947" y="3486272"/>
            <a:ext cx="3844422" cy="657105"/>
          </a:xfrm>
        </p:spPr>
        <p:txBody>
          <a:bodyPr/>
          <a:lstStyle>
            <a:lvl1pPr>
              <a:defRPr lang="en-US" sz="1200" kern="1200" cap="non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2730" y="1831104"/>
            <a:ext cx="3844422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43947" y="1831104"/>
            <a:ext cx="3844422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730" y="1388446"/>
            <a:ext cx="3844422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43947" y="1388446"/>
            <a:ext cx="3844422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456710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45" y="643469"/>
            <a:ext cx="8656098" cy="457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40" y="248326"/>
            <a:ext cx="6696321" cy="442661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4575" y="3481305"/>
            <a:ext cx="2562059" cy="785512"/>
          </a:xfrm>
        </p:spPr>
        <p:txBody>
          <a:bodyPr/>
          <a:lstStyle>
            <a:lvl1pPr>
              <a:defRPr lang="en-US" sz="1200" kern="1200" cap="non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00778" y="3481305"/>
            <a:ext cx="2562059" cy="785512"/>
          </a:xfrm>
        </p:spPr>
        <p:txBody>
          <a:bodyPr/>
          <a:lstStyle>
            <a:lvl1pPr>
              <a:defRPr lang="en-US" sz="1200" kern="1200" cap="non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44575" y="1831104"/>
            <a:ext cx="2562059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00778" y="1831104"/>
            <a:ext cx="2562059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4575" y="1388446"/>
            <a:ext cx="2562059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300778" y="1388446"/>
            <a:ext cx="2562059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2123" y="3481305"/>
            <a:ext cx="2562059" cy="785512"/>
          </a:xfrm>
        </p:spPr>
        <p:txBody>
          <a:bodyPr/>
          <a:lstStyle>
            <a:lvl1pPr>
              <a:defRPr lang="en-US" sz="1200" kern="1200" cap="non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02123" y="1831104"/>
            <a:ext cx="2562059" cy="1550392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302123" y="1388446"/>
            <a:ext cx="2562059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936441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40" y="643469"/>
            <a:ext cx="6724328" cy="457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41" y="248326"/>
            <a:ext cx="6616432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5048" y="3273828"/>
            <a:ext cx="1949168" cy="840694"/>
          </a:xfrm>
        </p:spPr>
        <p:txBody>
          <a:bodyPr/>
          <a:lstStyle>
            <a:lvl1pPr>
              <a:defRPr lang="en-US" sz="1200" kern="1200" cap="non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69765" y="3273828"/>
            <a:ext cx="1949168" cy="840694"/>
          </a:xfrm>
        </p:spPr>
        <p:txBody>
          <a:bodyPr/>
          <a:lstStyle>
            <a:lvl1pPr>
              <a:defRPr lang="en-US" sz="1200" kern="1200" cap="non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235048" y="1831105"/>
            <a:ext cx="1949168" cy="1388718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35048" y="1388443"/>
            <a:ext cx="1949168" cy="442660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69765" y="1388443"/>
            <a:ext cx="1949168" cy="442660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2469765" y="1831105"/>
            <a:ext cx="1949168" cy="1388718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4704482" y="3273828"/>
            <a:ext cx="1949168" cy="840694"/>
          </a:xfrm>
        </p:spPr>
        <p:txBody>
          <a:bodyPr/>
          <a:lstStyle>
            <a:lvl1pPr>
              <a:defRPr lang="en-US" sz="1200" kern="1200" cap="non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04482" y="1388443"/>
            <a:ext cx="1949168" cy="442660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4704482" y="1831105"/>
            <a:ext cx="1949168" cy="1388718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939200" y="3273828"/>
            <a:ext cx="1949168" cy="840694"/>
          </a:xfrm>
        </p:spPr>
        <p:txBody>
          <a:bodyPr/>
          <a:lstStyle>
            <a:lvl1pPr>
              <a:defRPr lang="en-US" sz="1200" kern="1200" cap="none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39200" y="1388443"/>
            <a:ext cx="1949168" cy="442660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939200" y="1831105"/>
            <a:ext cx="1949168" cy="1388718"/>
          </a:xfrm>
        </p:spPr>
        <p:txBody>
          <a:bodyPr lIns="72000" tIns="72000" rIns="72000" bIns="72000"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9326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45" y="643469"/>
            <a:ext cx="8656098" cy="457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41" y="248326"/>
            <a:ext cx="6711682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730" y="1388446"/>
            <a:ext cx="3865018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5013797" y="1388446"/>
            <a:ext cx="3874571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2730" y="2001692"/>
            <a:ext cx="3865018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013797" y="2001692"/>
            <a:ext cx="3874571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419" y="4215718"/>
            <a:ext cx="6726959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Question and Base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3568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45" y="643469"/>
            <a:ext cx="8656098" cy="457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41" y="248326"/>
            <a:ext cx="6711682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2730" y="1388447"/>
            <a:ext cx="2654546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255832" y="1388446"/>
            <a:ext cx="2654546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33820" y="1388447"/>
            <a:ext cx="2654546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250411" y="2001692"/>
            <a:ext cx="26545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255831" y="2001692"/>
            <a:ext cx="26545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233821" y="2001692"/>
            <a:ext cx="2654547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32417" y="4215718"/>
            <a:ext cx="7881635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Question and Base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5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Column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41" y="643469"/>
            <a:ext cx="7871758" cy="457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41" y="248326"/>
            <a:ext cx="6711682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40569" y="1388446"/>
            <a:ext cx="1912451" cy="442661"/>
          </a:xfrm>
          <a:solidFill>
            <a:schemeClr val="tx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477628" y="1388446"/>
            <a:ext cx="1912451" cy="442661"/>
          </a:xfrm>
          <a:solidFill>
            <a:schemeClr val="accent2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714681" y="1388446"/>
            <a:ext cx="1912451" cy="442661"/>
          </a:xfrm>
          <a:solidFill>
            <a:schemeClr val="accent6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6951736" y="1388446"/>
            <a:ext cx="1912451" cy="442661"/>
          </a:xfrm>
          <a:solidFill>
            <a:schemeClr val="accent3"/>
          </a:solidFill>
        </p:spPr>
        <p:txBody>
          <a:bodyPr lIns="73459" rIns="24486" anchor="ctr">
            <a:normAutofit/>
          </a:bodyPr>
          <a:lstStyle>
            <a:lvl1pPr>
              <a:lnSpc>
                <a:spcPct val="80000"/>
              </a:lnSpc>
              <a:spcBef>
                <a:spcPts val="816"/>
              </a:spcBef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40569" y="2001692"/>
            <a:ext cx="1912451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2477628" y="2001692"/>
            <a:ext cx="1912451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4714681" y="2001692"/>
            <a:ext cx="1912451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6951736" y="2001692"/>
            <a:ext cx="1912451" cy="2029761"/>
          </a:xfrm>
        </p:spPr>
        <p:txBody>
          <a:bodyPr lIns="73459" rIns="24486"/>
          <a:lstStyle>
            <a:lvl1pPr>
              <a:defRPr sz="1500"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40569" y="4215718"/>
            <a:ext cx="6718806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Question and Base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342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418" y="241061"/>
            <a:ext cx="8656098" cy="45704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419" y="248326"/>
            <a:ext cx="672695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 rot="420000">
            <a:off x="6510913" y="1619811"/>
            <a:ext cx="1515603" cy="2087728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985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0"/>
            <a:ext cx="9145587" cy="5143500"/>
          </a:xfrm>
        </p:spPr>
        <p:txBody>
          <a:bodyPr/>
          <a:lstStyle>
            <a:lvl1pPr>
              <a:defRPr baseline="0"/>
            </a:lvl1pPr>
          </a:lstStyle>
          <a:p>
            <a:br>
              <a:rPr lang="en-GB"/>
            </a:br>
            <a:r>
              <a:rPr lang="en-GB"/>
              <a:t>     Copy Desired Image, Select this placeholder, Paste &amp; Then “Send to back”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192" y="2479439"/>
            <a:ext cx="7094392" cy="960263"/>
          </a:xfrm>
          <a:prstGeom prst="rect">
            <a:avLst/>
          </a:prstGeom>
          <a:effectLst>
            <a:outerShdw blurRad="825500" algn="ctr" rotWithShape="0">
              <a:prstClr val="black">
                <a:alpha val="20000"/>
              </a:prstClr>
            </a:outerShdw>
          </a:effectLst>
        </p:spPr>
        <p:txBody>
          <a:bodyPr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DOLOR SIT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382" y="1857553"/>
            <a:ext cx="6034770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  <a:effectLst>
                  <a:outerShdw blurRad="2286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/>
              <a:t>Lorem Ipsum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14481" y="4650457"/>
            <a:ext cx="4952823" cy="2601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85000"/>
              </a:lnSpc>
              <a:spcBef>
                <a:spcPts val="204"/>
              </a:spcBef>
            </a:pPr>
            <a:r>
              <a:rPr lang="en-GB"/>
              <a:t>© 2015 Ipsos.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247358" y="4650457"/>
            <a:ext cx="382491" cy="2601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US" sz="80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8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5336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418" y="241061"/>
            <a:ext cx="8656098" cy="457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419" y="248326"/>
            <a:ext cx="672695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47693" y="1388443"/>
            <a:ext cx="7871758" cy="26430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853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418" y="241061"/>
            <a:ext cx="8656098" cy="45704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419" y="248326"/>
            <a:ext cx="672695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69454" y="1707294"/>
            <a:ext cx="1842124" cy="242038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31999" y="4219809"/>
            <a:ext cx="6327377" cy="318287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spcBef>
                <a:spcPts val="204"/>
              </a:spcBef>
              <a:defRPr sz="1000" cap="none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Question and Base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99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Box Image [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8390" y="-14287"/>
            <a:ext cx="4880115" cy="5164080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dup0" fmla="*/ 0 w 4392706"/>
              <a:gd name="connsiteY0dup0" fmla="*/ 8965 h 5152465"/>
              <a:gd name="connsiteX1dup0" fmla="*/ 2707341 w 4392706"/>
              <a:gd name="connsiteY1dup0" fmla="*/ 0 h 5152465"/>
              <a:gd name="connsiteX2dup0" fmla="*/ 4392706 w 4392706"/>
              <a:gd name="connsiteY2dup0" fmla="*/ 5152465 h 5152465"/>
              <a:gd name="connsiteX3dup0" fmla="*/ 0 w 4392706"/>
              <a:gd name="connsiteY3dup0" fmla="*/ 5152465 h 5152465"/>
              <a:gd name="connsiteX4dup0" fmla="*/ 0 w 4392706"/>
              <a:gd name="connsiteY4dup0" fmla="*/ 8965 h 5152465"/>
              <a:gd name="connsiteX0dup0dup1" fmla="*/ 0 w 4392706"/>
              <a:gd name="connsiteY0dup0dup1" fmla="*/ 8965 h 5152465"/>
              <a:gd name="connsiteX1dup0dup1" fmla="*/ 2707341 w 4392706"/>
              <a:gd name="connsiteY1dup0dup1" fmla="*/ 0 h 5152465"/>
              <a:gd name="connsiteX2dup0dup1" fmla="*/ 4392706 w 4392706"/>
              <a:gd name="connsiteY2dup0dup1" fmla="*/ 5152465 h 5152465"/>
              <a:gd name="connsiteX3dup0dup1" fmla="*/ 0 w 4392706"/>
              <a:gd name="connsiteY3dup0dup1" fmla="*/ 5152465 h 5152465"/>
              <a:gd name="connsiteX4dup0dup1" fmla="*/ 0 w 4392706"/>
              <a:gd name="connsiteY4dup0dup1" fmla="*/ 8965 h 5152465"/>
              <a:gd name="connsiteX0dup0dup1dup2" fmla="*/ 0 w 4392706"/>
              <a:gd name="connsiteY0dup0dup1dup2" fmla="*/ 8965 h 5152465"/>
              <a:gd name="connsiteX1dup0dup1dup2" fmla="*/ 2716306 w 4392706"/>
              <a:gd name="connsiteY1dup0dup1dup2" fmla="*/ 0 h 5152465"/>
              <a:gd name="connsiteX2dup0dup1dup2" fmla="*/ 4392706 w 4392706"/>
              <a:gd name="connsiteY2dup0dup1dup2" fmla="*/ 5152465 h 5152465"/>
              <a:gd name="connsiteX3dup0dup1dup2" fmla="*/ 0 w 4392706"/>
              <a:gd name="connsiteY3dup0dup1dup2" fmla="*/ 5152465 h 5152465"/>
              <a:gd name="connsiteX4dup0dup1dup2" fmla="*/ 0 w 4392706"/>
              <a:gd name="connsiteY4dup0dup1dup2" fmla="*/ 8965 h 5152465"/>
              <a:gd name="connsiteX0dup0dup1dup2dup3" fmla="*/ 0 w 4879268"/>
              <a:gd name="connsiteY0dup0dup1dup2dup3" fmla="*/ 8965 h 5158757"/>
              <a:gd name="connsiteX1dup0dup1dup2dup3" fmla="*/ 2716306 w 4879268"/>
              <a:gd name="connsiteY1dup0dup1dup2dup3" fmla="*/ 0 h 5158757"/>
              <a:gd name="connsiteX2dup0dup1dup2dup3" fmla="*/ 4879268 w 4879268"/>
              <a:gd name="connsiteY2dup0dup1dup2dup3" fmla="*/ 5158757 h 5158757"/>
              <a:gd name="connsiteX3dup0dup1dup2dup3" fmla="*/ 0 w 4879268"/>
              <a:gd name="connsiteY3dup0dup1dup2dup3" fmla="*/ 5152465 h 5158757"/>
              <a:gd name="connsiteX4dup0dup1dup2dup3" fmla="*/ 0 w 4879268"/>
              <a:gd name="connsiteY4dup0dup1dup2dup3" fmla="*/ 8965 h 5158757"/>
              <a:gd name="connsiteX0dup0dup1dup2dup3dup4" fmla="*/ 0 w 4879268"/>
              <a:gd name="connsiteY0dup0dup1dup2dup3dup4" fmla="*/ 2673 h 5152465"/>
              <a:gd name="connsiteX1dup0dup1dup2dup3dup4" fmla="*/ 2716306 w 4879268"/>
              <a:gd name="connsiteY1dup0dup1dup2dup3dup4" fmla="*/ 0 h 5152465"/>
              <a:gd name="connsiteX2dup0dup1dup2dup3dup4" fmla="*/ 4879268 w 4879268"/>
              <a:gd name="connsiteY2dup0dup1dup2dup3dup4" fmla="*/ 5152465 h 5152465"/>
              <a:gd name="connsiteX3dup0dup1dup2dup3dup4" fmla="*/ 0 w 4879268"/>
              <a:gd name="connsiteY3dup0dup1dup2dup3dup4" fmla="*/ 5146173 h 5152465"/>
              <a:gd name="connsiteX4dup0dup1dup2dup3dup4" fmla="*/ 0 w 4879268"/>
              <a:gd name="connsiteY4dup0dup1dup2dup3dup4" fmla="*/ 2673 h 5152465"/>
              <a:gd name="connsiteX0dup0dup1dup2dup3dup4dup5" fmla="*/ 0 w 4879268"/>
              <a:gd name="connsiteY0dup0dup1dup2dup3dup4dup5" fmla="*/ 8965 h 5152465"/>
              <a:gd name="connsiteX1dup0dup1dup2dup3dup4dup5" fmla="*/ 2716306 w 4879268"/>
              <a:gd name="connsiteY1dup0dup1dup2dup3dup4dup5" fmla="*/ 0 h 5152465"/>
              <a:gd name="connsiteX2dup0dup1dup2dup3dup4dup5" fmla="*/ 4879268 w 4879268"/>
              <a:gd name="connsiteY2dup0dup1dup2dup3dup4dup5" fmla="*/ 5152465 h 5152465"/>
              <a:gd name="connsiteX3dup0dup1dup2dup3dup4dup5" fmla="*/ 0 w 4879268"/>
              <a:gd name="connsiteY3dup0dup1dup2dup3dup4dup5" fmla="*/ 5146173 h 5152465"/>
              <a:gd name="connsiteX4dup0dup1dup2dup3dup4dup5" fmla="*/ 0 w 4879268"/>
              <a:gd name="connsiteY4dup0dup1dup2dup3dup4dup5" fmla="*/ 8965 h 5152465"/>
              <a:gd name="connsiteX0dup0dup1dup2dup3dup4dup5dup6" fmla="*/ 0 w 4879268"/>
              <a:gd name="connsiteY0dup0dup1dup2dup3dup4dup5dup6" fmla="*/ 15257 h 5152465"/>
              <a:gd name="connsiteX1dup0dup1dup2dup3dup4dup5dup6" fmla="*/ 2716306 w 4879268"/>
              <a:gd name="connsiteY1dup0dup1dup2dup3dup4dup5dup6" fmla="*/ 0 h 5152465"/>
              <a:gd name="connsiteX2dup0dup1dup2dup3dup4dup5dup6" fmla="*/ 4879268 w 4879268"/>
              <a:gd name="connsiteY2dup0dup1dup2dup3dup4dup5dup6" fmla="*/ 5152465 h 5152465"/>
              <a:gd name="connsiteX3dup0dup1dup2dup3dup4dup5dup6" fmla="*/ 0 w 4879268"/>
              <a:gd name="connsiteY3dup0dup1dup2dup3dup4dup5dup6" fmla="*/ 5146173 h 5152465"/>
              <a:gd name="connsiteX4dup0dup1dup2dup3dup4dup5dup6" fmla="*/ 0 w 4879268"/>
              <a:gd name="connsiteY4dup0dup1dup2dup3dup4dup5dup6" fmla="*/ 15257 h 5152465"/>
              <a:gd name="connsiteX0dup0dup1dup2dup3dup4dup5dup6dup7" fmla="*/ 0 w 4879268"/>
              <a:gd name="connsiteY0dup0dup1dup2dup3dup4dup5dup6dup7" fmla="*/ 15257 h 5152465"/>
              <a:gd name="connsiteX1dup0dup1dup2dup3dup4dup5dup6dup7" fmla="*/ 2716306 w 4879268"/>
              <a:gd name="connsiteY1dup0dup1dup2dup3dup4dup5dup6dup7" fmla="*/ 0 h 5152465"/>
              <a:gd name="connsiteX2dup0dup1dup2dup3dup4dup5dup6dup7" fmla="*/ 4879268 w 4879268"/>
              <a:gd name="connsiteY2dup0dup1dup2dup3dup4dup5dup6dup7" fmla="*/ 5152465 h 5152465"/>
              <a:gd name="connsiteX3dup0dup1dup2dup3dup4dup5dup6dup7" fmla="*/ 0 w 4879268"/>
              <a:gd name="connsiteY3dup0dup1dup2dup3dup4dup5dup6dup7" fmla="*/ 5146173 h 5152465"/>
              <a:gd name="connsiteX4dup0dup1dup2dup3dup4dup5dup6dup7" fmla="*/ 0 w 4879268"/>
              <a:gd name="connsiteY4dup0dup1dup2dup3dup4dup5dup6dup7" fmla="*/ 15257 h 5152465"/>
              <a:gd name="connsiteX0dup0dup1dup2dup3dup4dup5dup6dup7dup8" fmla="*/ 8389 w 4879268"/>
              <a:gd name="connsiteY0dup0dup1dup2dup3dup4dup5dup6dup7dup8" fmla="*/ 8966 h 5152465"/>
              <a:gd name="connsiteX1dup0dup1dup2dup3dup4dup5dup6dup7dup8" fmla="*/ 2716306 w 4879268"/>
              <a:gd name="connsiteY1dup0dup1dup2dup3dup4dup5dup6dup7dup8" fmla="*/ 0 h 5152465"/>
              <a:gd name="connsiteX2dup0dup1dup2dup3dup4dup5dup6dup7dup8" fmla="*/ 4879268 w 4879268"/>
              <a:gd name="connsiteY2dup0dup1dup2dup3dup4dup5dup6dup7dup8" fmla="*/ 5152465 h 5152465"/>
              <a:gd name="connsiteX3dup0dup1dup2dup3dup4dup5dup6dup7dup8" fmla="*/ 0 w 4879268"/>
              <a:gd name="connsiteY3dup0dup1dup2dup3dup4dup5dup6dup7dup8" fmla="*/ 5146173 h 5152465"/>
              <a:gd name="connsiteX4dup0dup1dup2dup3dup4dup5dup6dup7dup8" fmla="*/ 8389 w 4879268"/>
              <a:gd name="connsiteY4dup0dup1dup2dup3dup4dup5dup6dup7dup8" fmla="*/ 8966 h 5152465"/>
              <a:gd name="connsiteX0dup0dup1dup2dup3dup4dup5dup6dup7dup8dup9" fmla="*/ 8389 w 4879268"/>
              <a:gd name="connsiteY0dup0dup1dup2dup3dup4dup5dup6dup7dup8dup9" fmla="*/ 0 h 5152725"/>
              <a:gd name="connsiteX1dup0dup1dup2dup3dup4dup5dup6dup7dup8dup9" fmla="*/ 2716306 w 4879268"/>
              <a:gd name="connsiteY1dup0dup1dup2dup3dup4dup5dup6dup7dup8dup9" fmla="*/ 260 h 5152725"/>
              <a:gd name="connsiteX2dup0dup1dup2dup3dup4dup5dup6dup7dup8dup9" fmla="*/ 4879268 w 4879268"/>
              <a:gd name="connsiteY2dup0dup1dup2dup3dup4dup5dup6dup7dup8dup9" fmla="*/ 5152725 h 5152725"/>
              <a:gd name="connsiteX3dup0dup1dup2dup3dup4dup5dup6dup7dup8dup9" fmla="*/ 0 w 4879268"/>
              <a:gd name="connsiteY3dup0dup1dup2dup3dup4dup5dup6dup7dup8dup9" fmla="*/ 5146433 h 5152725"/>
              <a:gd name="connsiteX4dup0dup1dup2dup3dup4dup5dup6dup7dup8dup9" fmla="*/ 8389 w 4879268"/>
              <a:gd name="connsiteY4dup0dup1dup2dup3dup4dup5dup6dup7dup8dup9" fmla="*/ 0 h 5152725"/>
            </a:gdLst>
            <a:ahLst/>
            <a:cxnLst>
              <a:cxn ang="0">
                <a:pos x="connsiteX0dup0dup1dup2dup3dup4dup5dup6dup7dup8dup9" y="connsiteY0dup0dup1dup2dup3dup4dup5dup6dup7dup8dup9"/>
              </a:cxn>
              <a:cxn ang="0">
                <a:pos x="connsiteX1dup0dup1dup2dup3dup4dup5dup6dup7dup8dup9" y="connsiteY1dup0dup1dup2dup3dup4dup5dup6dup7dup8dup9"/>
              </a:cxn>
              <a:cxn ang="0">
                <a:pos x="connsiteX2dup0dup1dup2dup3dup4dup5dup6dup7dup8dup9" y="connsiteY2dup0dup1dup2dup3dup4dup5dup6dup7dup8dup9"/>
              </a:cxn>
              <a:cxn ang="0">
                <a:pos x="connsiteX3dup0dup1dup2dup3dup4dup5dup6dup7dup8dup9" y="connsiteY3dup0dup1dup2dup3dup4dup5dup6dup7dup8dup9"/>
              </a:cxn>
              <a:cxn ang="0">
                <a:pos x="connsiteX4dup0dup1dup2dup3dup4dup5dup6dup7dup8dup9" y="connsiteY4dup0dup1dup2dup3dup4dup5dup6dup7dup8dup9"/>
              </a:cxn>
            </a:cxnLst>
            <a:rect l="l" t="t" r="r" b="b"/>
            <a:pathLst>
              <a:path w="4879268" h="5152725">
                <a:moveTo>
                  <a:pt x="8389" y="0"/>
                </a:moveTo>
                <a:lnTo>
                  <a:pt x="2716306" y="260"/>
                </a:lnTo>
                <a:lnTo>
                  <a:pt x="4879268" y="5152725"/>
                </a:lnTo>
                <a:lnTo>
                  <a:pt x="0" y="5146433"/>
                </a:lnTo>
                <a:cubicBezTo>
                  <a:pt x="2796" y="3434031"/>
                  <a:pt x="5593" y="1712402"/>
                  <a:pt x="838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3580" y="1388447"/>
            <a:ext cx="4217657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Slide Title</a:t>
            </a:r>
          </a:p>
          <a:p>
            <a:pPr lvl="1"/>
            <a:r>
              <a:rPr lang="en-US"/>
              <a:t>Lorem ipsum dolor sit amet, consectetuer adipiscing elit. Maecenas porttitor congue massa.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481" y="4665811"/>
            <a:ext cx="3164962" cy="26949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fr-FR"/>
              <a:t>© 2016 Ipsos 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58" y="4665811"/>
            <a:ext cx="382491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83375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de image [Gre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80165" y="2102792"/>
            <a:ext cx="2191073" cy="747897"/>
          </a:xfrm>
          <a:prstGeom prst="rect">
            <a:avLst/>
          </a:prstGeom>
        </p:spPr>
        <p:txBody>
          <a:bodyPr anchor="ctr"/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TITLE TITLE TITLE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481" y="4665811"/>
            <a:ext cx="495282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/>
              <a:t>© 2015 Ipsos 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58" y="4665811"/>
            <a:ext cx="382491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‹Nº›</a:t>
            </a:fld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6936" y="4674737"/>
            <a:ext cx="1933882" cy="266987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-7144"/>
            <a:ext cx="5931743" cy="515064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dup0" fmla="*/ 0 w 6438900"/>
              <a:gd name="connsiteY0dup0" fmla="*/ 0 h 5143500"/>
              <a:gd name="connsiteX1dup0" fmla="*/ 4654924 w 6438900"/>
              <a:gd name="connsiteY1dup0" fmla="*/ 0 h 5143500"/>
              <a:gd name="connsiteX2dup0" fmla="*/ 6438900 w 6438900"/>
              <a:gd name="connsiteY2dup0" fmla="*/ 5143500 h 5143500"/>
              <a:gd name="connsiteX3dup0" fmla="*/ 0 w 6438900"/>
              <a:gd name="connsiteY3dup0" fmla="*/ 5143500 h 5143500"/>
              <a:gd name="connsiteX4dup0" fmla="*/ 0 w 6438900"/>
              <a:gd name="connsiteY4dup0" fmla="*/ 0 h 5143500"/>
              <a:gd name="connsiteX0dup0dup1" fmla="*/ 0 w 6340288"/>
              <a:gd name="connsiteY0dup0dup1" fmla="*/ 0 h 5143500"/>
              <a:gd name="connsiteX1dup0dup1" fmla="*/ 4654924 w 6340288"/>
              <a:gd name="connsiteY1dup0dup1" fmla="*/ 0 h 5143500"/>
              <a:gd name="connsiteX2dup0dup1" fmla="*/ 6340288 w 6340288"/>
              <a:gd name="connsiteY2dup0dup1" fmla="*/ 5143500 h 5143500"/>
              <a:gd name="connsiteX3dup0dup1" fmla="*/ 0 w 6340288"/>
              <a:gd name="connsiteY3dup0dup1" fmla="*/ 5143500 h 5143500"/>
              <a:gd name="connsiteX4dup0dup1" fmla="*/ 0 w 6340288"/>
              <a:gd name="connsiteY4dup0dup1" fmla="*/ 0 h 5143500"/>
              <a:gd name="connsiteX0dup0dup1dup2" fmla="*/ 0 w 6616513"/>
              <a:gd name="connsiteY0dup0dup1dup2" fmla="*/ 0 h 5143500"/>
              <a:gd name="connsiteX1dup0dup1dup2" fmla="*/ 4654924 w 6616513"/>
              <a:gd name="connsiteY1dup0dup1dup2" fmla="*/ 0 h 5143500"/>
              <a:gd name="connsiteX2dup0dup1dup2" fmla="*/ 6616513 w 6616513"/>
              <a:gd name="connsiteY2dup0dup1dup2" fmla="*/ 5143500 h 5143500"/>
              <a:gd name="connsiteX3dup0dup1dup2" fmla="*/ 0 w 6616513"/>
              <a:gd name="connsiteY3dup0dup1dup2" fmla="*/ 5143500 h 5143500"/>
              <a:gd name="connsiteX4dup0dup1dup2" fmla="*/ 0 w 6616513"/>
              <a:gd name="connsiteY4dup0dup1dup2" fmla="*/ 0 h 5143500"/>
              <a:gd name="connsiteX0dup0dup1dup2dup3" fmla="*/ 0 w 6616513"/>
              <a:gd name="connsiteY0dup0dup1dup2dup3" fmla="*/ 7144 h 5150644"/>
              <a:gd name="connsiteX1dup0dup1dup2dup3" fmla="*/ 3578599 w 6616513"/>
              <a:gd name="connsiteY1dup0dup1dup2dup3" fmla="*/ 0 h 5150644"/>
              <a:gd name="connsiteX2dup0dup1dup2dup3" fmla="*/ 6616513 w 6616513"/>
              <a:gd name="connsiteY2dup0dup1dup2dup3" fmla="*/ 5150644 h 5150644"/>
              <a:gd name="connsiteX3dup0dup1dup2dup3" fmla="*/ 0 w 6616513"/>
              <a:gd name="connsiteY3dup0dup1dup2dup3" fmla="*/ 5150644 h 5150644"/>
              <a:gd name="connsiteX4dup0dup1dup2dup3" fmla="*/ 0 w 6616513"/>
              <a:gd name="connsiteY4dup0dup1dup2dup3" fmla="*/ 7144 h 5150644"/>
              <a:gd name="connsiteX0dup0dup1dup2dup3dup4" fmla="*/ 0 w 5930713"/>
              <a:gd name="connsiteY0dup0dup1dup2dup3dup4" fmla="*/ 7144 h 5150644"/>
              <a:gd name="connsiteX1dup0dup1dup2dup3dup4" fmla="*/ 3578599 w 5930713"/>
              <a:gd name="connsiteY1dup0dup1dup2dup3dup4" fmla="*/ 0 h 5150644"/>
              <a:gd name="connsiteX2dup0dup1dup2dup3dup4" fmla="*/ 5930713 w 5930713"/>
              <a:gd name="connsiteY2dup0dup1dup2dup3dup4" fmla="*/ 5150644 h 5150644"/>
              <a:gd name="connsiteX3dup0dup1dup2dup3dup4" fmla="*/ 0 w 5930713"/>
              <a:gd name="connsiteY3dup0dup1dup2dup3dup4" fmla="*/ 5150644 h 5150644"/>
              <a:gd name="connsiteX4dup0dup1dup2dup3dup4" fmla="*/ 0 w 5930713"/>
              <a:gd name="connsiteY4dup0dup1dup2dup3dup4" fmla="*/ 7144 h 5150644"/>
            </a:gdLst>
            <a:ahLst/>
            <a:cxnLst>
              <a:cxn ang="0">
                <a:pos x="connsiteX0dup0dup1dup2dup3dup4" y="connsiteY0dup0dup1dup2dup3dup4"/>
              </a:cxn>
              <a:cxn ang="0">
                <a:pos x="connsiteX1dup0dup1dup2dup3dup4" y="connsiteY1dup0dup1dup2dup3dup4"/>
              </a:cxn>
              <a:cxn ang="0">
                <a:pos x="connsiteX2dup0dup1dup2dup3dup4" y="connsiteY2dup0dup1dup2dup3dup4"/>
              </a:cxn>
              <a:cxn ang="0">
                <a:pos x="connsiteX3dup0dup1dup2dup3dup4" y="connsiteY3dup0dup1dup2dup3dup4"/>
              </a:cxn>
              <a:cxn ang="0">
                <a:pos x="connsiteX4dup0dup1dup2dup3dup4" y="connsiteY4dup0dup1dup2dup3dup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28958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Box Image [R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0863" y="1388447"/>
            <a:ext cx="4217657" cy="224785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bg1"/>
                </a:solidFill>
              </a:defRPr>
            </a:lvl1pPr>
            <a:lvl2pPr marL="3240" indent="0" algn="l">
              <a:lnSpc>
                <a:spcPct val="90000"/>
              </a:lnSpc>
              <a:spcBef>
                <a:spcPts val="408"/>
              </a:spcBef>
              <a:buNone/>
              <a:defRPr sz="2200" baseline="0">
                <a:solidFill>
                  <a:schemeClr val="bg1">
                    <a:alpha val="70000"/>
                  </a:schemeClr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Slide Title</a:t>
            </a:r>
          </a:p>
          <a:p>
            <a:pPr lvl="1"/>
            <a:r>
              <a:rPr lang="en-US"/>
              <a:t>Lorem ipsum dolor sit amet, consectetuer adipiscing elit. Maecenas porttitor congue massa.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481" y="4665811"/>
            <a:ext cx="495282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/>
              <a:t>© 2015 Ipsos 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58" y="4665811"/>
            <a:ext cx="382491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‹Nº›</a:t>
            </a:fld>
            <a:endParaRPr lang="en-GB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966936" y="4674737"/>
            <a:ext cx="1933882" cy="266987"/>
            <a:chOff x="10239375" y="6688139"/>
            <a:chExt cx="2842245" cy="523426"/>
          </a:xfrm>
        </p:grpSpPr>
        <p:pic>
          <p:nvPicPr>
            <p:cNvPr id="21" name="Picture 20" descr="IPSOS_GAMECHANGERS_blu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2" name="Picture 21" descr="IPSOS_GAMECHANGERS_blue.png"/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-8390" y="-14287"/>
            <a:ext cx="4880115" cy="5164080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dup0" fmla="*/ 0 w 4392706"/>
              <a:gd name="connsiteY0dup0" fmla="*/ 8965 h 5152465"/>
              <a:gd name="connsiteX1dup0" fmla="*/ 2707341 w 4392706"/>
              <a:gd name="connsiteY1dup0" fmla="*/ 0 h 5152465"/>
              <a:gd name="connsiteX2dup0" fmla="*/ 4392706 w 4392706"/>
              <a:gd name="connsiteY2dup0" fmla="*/ 5152465 h 5152465"/>
              <a:gd name="connsiteX3dup0" fmla="*/ 0 w 4392706"/>
              <a:gd name="connsiteY3dup0" fmla="*/ 5152465 h 5152465"/>
              <a:gd name="connsiteX4dup0" fmla="*/ 0 w 4392706"/>
              <a:gd name="connsiteY4dup0" fmla="*/ 8965 h 5152465"/>
              <a:gd name="connsiteX0dup0dup1" fmla="*/ 0 w 4392706"/>
              <a:gd name="connsiteY0dup0dup1" fmla="*/ 8965 h 5152465"/>
              <a:gd name="connsiteX1dup0dup1" fmla="*/ 2707341 w 4392706"/>
              <a:gd name="connsiteY1dup0dup1" fmla="*/ 0 h 5152465"/>
              <a:gd name="connsiteX2dup0dup1" fmla="*/ 4392706 w 4392706"/>
              <a:gd name="connsiteY2dup0dup1" fmla="*/ 5152465 h 5152465"/>
              <a:gd name="connsiteX3dup0dup1" fmla="*/ 0 w 4392706"/>
              <a:gd name="connsiteY3dup0dup1" fmla="*/ 5152465 h 5152465"/>
              <a:gd name="connsiteX4dup0dup1" fmla="*/ 0 w 4392706"/>
              <a:gd name="connsiteY4dup0dup1" fmla="*/ 8965 h 5152465"/>
              <a:gd name="connsiteX0dup0dup1dup2" fmla="*/ 0 w 4392706"/>
              <a:gd name="connsiteY0dup0dup1dup2" fmla="*/ 8965 h 5152465"/>
              <a:gd name="connsiteX1dup0dup1dup2" fmla="*/ 2716306 w 4392706"/>
              <a:gd name="connsiteY1dup0dup1dup2" fmla="*/ 0 h 5152465"/>
              <a:gd name="connsiteX2dup0dup1dup2" fmla="*/ 4392706 w 4392706"/>
              <a:gd name="connsiteY2dup0dup1dup2" fmla="*/ 5152465 h 5152465"/>
              <a:gd name="connsiteX3dup0dup1dup2" fmla="*/ 0 w 4392706"/>
              <a:gd name="connsiteY3dup0dup1dup2" fmla="*/ 5152465 h 5152465"/>
              <a:gd name="connsiteX4dup0dup1dup2" fmla="*/ 0 w 4392706"/>
              <a:gd name="connsiteY4dup0dup1dup2" fmla="*/ 8965 h 5152465"/>
              <a:gd name="connsiteX0dup0dup1dup2dup3" fmla="*/ 0 w 4879268"/>
              <a:gd name="connsiteY0dup0dup1dup2dup3" fmla="*/ 8965 h 5158757"/>
              <a:gd name="connsiteX1dup0dup1dup2dup3" fmla="*/ 2716306 w 4879268"/>
              <a:gd name="connsiteY1dup0dup1dup2dup3" fmla="*/ 0 h 5158757"/>
              <a:gd name="connsiteX2dup0dup1dup2dup3" fmla="*/ 4879268 w 4879268"/>
              <a:gd name="connsiteY2dup0dup1dup2dup3" fmla="*/ 5158757 h 5158757"/>
              <a:gd name="connsiteX3dup0dup1dup2dup3" fmla="*/ 0 w 4879268"/>
              <a:gd name="connsiteY3dup0dup1dup2dup3" fmla="*/ 5152465 h 5158757"/>
              <a:gd name="connsiteX4dup0dup1dup2dup3" fmla="*/ 0 w 4879268"/>
              <a:gd name="connsiteY4dup0dup1dup2dup3" fmla="*/ 8965 h 5158757"/>
              <a:gd name="connsiteX0dup0dup1dup2dup3dup4" fmla="*/ 0 w 4879268"/>
              <a:gd name="connsiteY0dup0dup1dup2dup3dup4" fmla="*/ 2673 h 5152465"/>
              <a:gd name="connsiteX1dup0dup1dup2dup3dup4" fmla="*/ 2716306 w 4879268"/>
              <a:gd name="connsiteY1dup0dup1dup2dup3dup4" fmla="*/ 0 h 5152465"/>
              <a:gd name="connsiteX2dup0dup1dup2dup3dup4" fmla="*/ 4879268 w 4879268"/>
              <a:gd name="connsiteY2dup0dup1dup2dup3dup4" fmla="*/ 5152465 h 5152465"/>
              <a:gd name="connsiteX3dup0dup1dup2dup3dup4" fmla="*/ 0 w 4879268"/>
              <a:gd name="connsiteY3dup0dup1dup2dup3dup4" fmla="*/ 5146173 h 5152465"/>
              <a:gd name="connsiteX4dup0dup1dup2dup3dup4" fmla="*/ 0 w 4879268"/>
              <a:gd name="connsiteY4dup0dup1dup2dup3dup4" fmla="*/ 2673 h 5152465"/>
              <a:gd name="connsiteX0dup0dup1dup2dup3dup4dup5" fmla="*/ 0 w 4879268"/>
              <a:gd name="connsiteY0dup0dup1dup2dup3dup4dup5" fmla="*/ 8965 h 5152465"/>
              <a:gd name="connsiteX1dup0dup1dup2dup3dup4dup5" fmla="*/ 2716306 w 4879268"/>
              <a:gd name="connsiteY1dup0dup1dup2dup3dup4dup5" fmla="*/ 0 h 5152465"/>
              <a:gd name="connsiteX2dup0dup1dup2dup3dup4dup5" fmla="*/ 4879268 w 4879268"/>
              <a:gd name="connsiteY2dup0dup1dup2dup3dup4dup5" fmla="*/ 5152465 h 5152465"/>
              <a:gd name="connsiteX3dup0dup1dup2dup3dup4dup5" fmla="*/ 0 w 4879268"/>
              <a:gd name="connsiteY3dup0dup1dup2dup3dup4dup5" fmla="*/ 5146173 h 5152465"/>
              <a:gd name="connsiteX4dup0dup1dup2dup3dup4dup5" fmla="*/ 0 w 4879268"/>
              <a:gd name="connsiteY4dup0dup1dup2dup3dup4dup5" fmla="*/ 8965 h 5152465"/>
              <a:gd name="connsiteX0dup0dup1dup2dup3dup4dup5dup6" fmla="*/ 0 w 4879268"/>
              <a:gd name="connsiteY0dup0dup1dup2dup3dup4dup5dup6" fmla="*/ 15257 h 5152465"/>
              <a:gd name="connsiteX1dup0dup1dup2dup3dup4dup5dup6" fmla="*/ 2716306 w 4879268"/>
              <a:gd name="connsiteY1dup0dup1dup2dup3dup4dup5dup6" fmla="*/ 0 h 5152465"/>
              <a:gd name="connsiteX2dup0dup1dup2dup3dup4dup5dup6" fmla="*/ 4879268 w 4879268"/>
              <a:gd name="connsiteY2dup0dup1dup2dup3dup4dup5dup6" fmla="*/ 5152465 h 5152465"/>
              <a:gd name="connsiteX3dup0dup1dup2dup3dup4dup5dup6" fmla="*/ 0 w 4879268"/>
              <a:gd name="connsiteY3dup0dup1dup2dup3dup4dup5dup6" fmla="*/ 5146173 h 5152465"/>
              <a:gd name="connsiteX4dup0dup1dup2dup3dup4dup5dup6" fmla="*/ 0 w 4879268"/>
              <a:gd name="connsiteY4dup0dup1dup2dup3dup4dup5dup6" fmla="*/ 15257 h 5152465"/>
              <a:gd name="connsiteX0dup0dup1dup2dup3dup4dup5dup6dup7" fmla="*/ 0 w 4879268"/>
              <a:gd name="connsiteY0dup0dup1dup2dup3dup4dup5dup6dup7" fmla="*/ 15257 h 5152465"/>
              <a:gd name="connsiteX1dup0dup1dup2dup3dup4dup5dup6dup7" fmla="*/ 2716306 w 4879268"/>
              <a:gd name="connsiteY1dup0dup1dup2dup3dup4dup5dup6dup7" fmla="*/ 0 h 5152465"/>
              <a:gd name="connsiteX2dup0dup1dup2dup3dup4dup5dup6dup7" fmla="*/ 4879268 w 4879268"/>
              <a:gd name="connsiteY2dup0dup1dup2dup3dup4dup5dup6dup7" fmla="*/ 5152465 h 5152465"/>
              <a:gd name="connsiteX3dup0dup1dup2dup3dup4dup5dup6dup7" fmla="*/ 0 w 4879268"/>
              <a:gd name="connsiteY3dup0dup1dup2dup3dup4dup5dup6dup7" fmla="*/ 5146173 h 5152465"/>
              <a:gd name="connsiteX4dup0dup1dup2dup3dup4dup5dup6dup7" fmla="*/ 0 w 4879268"/>
              <a:gd name="connsiteY4dup0dup1dup2dup3dup4dup5dup6dup7" fmla="*/ 15257 h 5152465"/>
              <a:gd name="connsiteX0dup0dup1dup2dup3dup4dup5dup6dup7dup8" fmla="*/ 8389 w 4879268"/>
              <a:gd name="connsiteY0dup0dup1dup2dup3dup4dup5dup6dup7dup8" fmla="*/ 8966 h 5152465"/>
              <a:gd name="connsiteX1dup0dup1dup2dup3dup4dup5dup6dup7dup8" fmla="*/ 2716306 w 4879268"/>
              <a:gd name="connsiteY1dup0dup1dup2dup3dup4dup5dup6dup7dup8" fmla="*/ 0 h 5152465"/>
              <a:gd name="connsiteX2dup0dup1dup2dup3dup4dup5dup6dup7dup8" fmla="*/ 4879268 w 4879268"/>
              <a:gd name="connsiteY2dup0dup1dup2dup3dup4dup5dup6dup7dup8" fmla="*/ 5152465 h 5152465"/>
              <a:gd name="connsiteX3dup0dup1dup2dup3dup4dup5dup6dup7dup8" fmla="*/ 0 w 4879268"/>
              <a:gd name="connsiteY3dup0dup1dup2dup3dup4dup5dup6dup7dup8" fmla="*/ 5146173 h 5152465"/>
              <a:gd name="connsiteX4dup0dup1dup2dup3dup4dup5dup6dup7dup8" fmla="*/ 8389 w 4879268"/>
              <a:gd name="connsiteY4dup0dup1dup2dup3dup4dup5dup6dup7dup8" fmla="*/ 8966 h 5152465"/>
              <a:gd name="connsiteX0dup0dup1dup2dup3dup4dup5dup6dup7dup8dup9" fmla="*/ 8389 w 4879268"/>
              <a:gd name="connsiteY0dup0dup1dup2dup3dup4dup5dup6dup7dup8dup9" fmla="*/ 0 h 5152725"/>
              <a:gd name="connsiteX1dup0dup1dup2dup3dup4dup5dup6dup7dup8dup9" fmla="*/ 2716306 w 4879268"/>
              <a:gd name="connsiteY1dup0dup1dup2dup3dup4dup5dup6dup7dup8dup9" fmla="*/ 260 h 5152725"/>
              <a:gd name="connsiteX2dup0dup1dup2dup3dup4dup5dup6dup7dup8dup9" fmla="*/ 4879268 w 4879268"/>
              <a:gd name="connsiteY2dup0dup1dup2dup3dup4dup5dup6dup7dup8dup9" fmla="*/ 5152725 h 5152725"/>
              <a:gd name="connsiteX3dup0dup1dup2dup3dup4dup5dup6dup7dup8dup9" fmla="*/ 0 w 4879268"/>
              <a:gd name="connsiteY3dup0dup1dup2dup3dup4dup5dup6dup7dup8dup9" fmla="*/ 5146433 h 5152725"/>
              <a:gd name="connsiteX4dup0dup1dup2dup3dup4dup5dup6dup7dup8dup9" fmla="*/ 8389 w 4879268"/>
              <a:gd name="connsiteY4dup0dup1dup2dup3dup4dup5dup6dup7dup8dup9" fmla="*/ 0 h 5152725"/>
            </a:gdLst>
            <a:ahLst/>
            <a:cxnLst>
              <a:cxn ang="0">
                <a:pos x="connsiteX0dup0dup1dup2dup3dup4dup5dup6dup7dup8dup9" y="connsiteY0dup0dup1dup2dup3dup4dup5dup6dup7dup8dup9"/>
              </a:cxn>
              <a:cxn ang="0">
                <a:pos x="connsiteX1dup0dup1dup2dup3dup4dup5dup6dup7dup8dup9" y="connsiteY1dup0dup1dup2dup3dup4dup5dup6dup7dup8dup9"/>
              </a:cxn>
              <a:cxn ang="0">
                <a:pos x="connsiteX2dup0dup1dup2dup3dup4dup5dup6dup7dup8dup9" y="connsiteY2dup0dup1dup2dup3dup4dup5dup6dup7dup8dup9"/>
              </a:cxn>
              <a:cxn ang="0">
                <a:pos x="connsiteX3dup0dup1dup2dup3dup4dup5dup6dup7dup8dup9" y="connsiteY3dup0dup1dup2dup3dup4dup5dup6dup7dup8dup9"/>
              </a:cxn>
              <a:cxn ang="0">
                <a:pos x="connsiteX4dup0dup1dup2dup3dup4dup5dup6dup7dup8dup9" y="connsiteY4dup0dup1dup2dup3dup4dup5dup6dup7dup8dup9"/>
              </a:cxn>
            </a:cxnLst>
            <a:rect l="l" t="t" r="r" b="b"/>
            <a:pathLst>
              <a:path w="4879268" h="5152725">
                <a:moveTo>
                  <a:pt x="8389" y="0"/>
                </a:moveTo>
                <a:lnTo>
                  <a:pt x="2716306" y="260"/>
                </a:lnTo>
                <a:lnTo>
                  <a:pt x="4879268" y="5152725"/>
                </a:lnTo>
                <a:lnTo>
                  <a:pt x="0" y="5146433"/>
                </a:lnTo>
                <a:cubicBezTo>
                  <a:pt x="2796" y="3434031"/>
                  <a:pt x="5593" y="1712402"/>
                  <a:pt x="838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21102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de image [R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90247" y="2033547"/>
            <a:ext cx="1983178" cy="886397"/>
          </a:xfrm>
          <a:prstGeom prst="rect">
            <a:avLst/>
          </a:prstGeo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title title title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481" y="4665811"/>
            <a:ext cx="495282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/>
              <a:t>© 2015 Ipsos 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58" y="4665811"/>
            <a:ext cx="382491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‹Nº›</a:t>
            </a:fld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6936" y="4674737"/>
            <a:ext cx="1933882" cy="266987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1" name="Picture 20" descr="IPSOS_GAMECHANGERS_blue.png"/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-8963"/>
            <a:ext cx="6314491" cy="5179358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dup0" fmla="*/ 0 w 6438900"/>
              <a:gd name="connsiteY0dup0" fmla="*/ 0 h 5143500"/>
              <a:gd name="connsiteX1dup0" fmla="*/ 4654924 w 6438900"/>
              <a:gd name="connsiteY1dup0" fmla="*/ 0 h 5143500"/>
              <a:gd name="connsiteX2dup0" fmla="*/ 6438900 w 6438900"/>
              <a:gd name="connsiteY2dup0" fmla="*/ 5143500 h 5143500"/>
              <a:gd name="connsiteX3dup0" fmla="*/ 0 w 6438900"/>
              <a:gd name="connsiteY3dup0" fmla="*/ 5143500 h 5143500"/>
              <a:gd name="connsiteX4dup0" fmla="*/ 0 w 6438900"/>
              <a:gd name="connsiteY4dup0" fmla="*/ 0 h 5143500"/>
              <a:gd name="connsiteX0dup0dup1" fmla="*/ 0 w 6340288"/>
              <a:gd name="connsiteY0dup0dup1" fmla="*/ 0 h 5143500"/>
              <a:gd name="connsiteX1dup0dup1" fmla="*/ 4654924 w 6340288"/>
              <a:gd name="connsiteY1dup0dup1" fmla="*/ 0 h 5143500"/>
              <a:gd name="connsiteX2dup0dup1" fmla="*/ 6340288 w 6340288"/>
              <a:gd name="connsiteY2dup0dup1" fmla="*/ 5143500 h 5143500"/>
              <a:gd name="connsiteX3dup0dup1" fmla="*/ 0 w 6340288"/>
              <a:gd name="connsiteY3dup0dup1" fmla="*/ 5143500 h 5143500"/>
              <a:gd name="connsiteX4dup0dup1" fmla="*/ 0 w 6340288"/>
              <a:gd name="connsiteY4dup0dup1" fmla="*/ 0 h 5143500"/>
              <a:gd name="connsiteX0dup0dup1dup2" fmla="*/ 0 w 6205818"/>
              <a:gd name="connsiteY0dup0dup1dup2" fmla="*/ 0 h 5143500"/>
              <a:gd name="connsiteX1dup0dup1dup2" fmla="*/ 4654924 w 6205818"/>
              <a:gd name="connsiteY1dup0dup1dup2" fmla="*/ 0 h 5143500"/>
              <a:gd name="connsiteX2dup0dup1dup2" fmla="*/ 6205818 w 6205818"/>
              <a:gd name="connsiteY2dup0dup1dup2" fmla="*/ 5134535 h 5143500"/>
              <a:gd name="connsiteX3dup0dup1dup2" fmla="*/ 0 w 6205818"/>
              <a:gd name="connsiteY3dup0dup1dup2" fmla="*/ 5143500 h 5143500"/>
              <a:gd name="connsiteX4dup0dup1dup2" fmla="*/ 0 w 6205818"/>
              <a:gd name="connsiteY4dup0dup1dup2" fmla="*/ 0 h 5143500"/>
              <a:gd name="connsiteX0dup0dup1dup2dup3" fmla="*/ 0 w 6205818"/>
              <a:gd name="connsiteY0dup0dup1dup2dup3" fmla="*/ 0 h 5143500"/>
              <a:gd name="connsiteX1dup0dup1dup2dup3" fmla="*/ 4493559 w 6205818"/>
              <a:gd name="connsiteY1dup0dup1dup2dup3" fmla="*/ 17930 h 5143500"/>
              <a:gd name="connsiteX2dup0dup1dup2dup3" fmla="*/ 6205818 w 6205818"/>
              <a:gd name="connsiteY2dup0dup1dup2dup3" fmla="*/ 5134535 h 5143500"/>
              <a:gd name="connsiteX3dup0dup1dup2dup3" fmla="*/ 0 w 6205818"/>
              <a:gd name="connsiteY3dup0dup1dup2dup3" fmla="*/ 5143500 h 5143500"/>
              <a:gd name="connsiteX4dup0dup1dup2dup3" fmla="*/ 0 w 6205818"/>
              <a:gd name="connsiteY4dup0dup1dup2dup3" fmla="*/ 0 h 5143500"/>
              <a:gd name="connsiteX0dup0dup1dup2dup3dup4" fmla="*/ 0 w 6205818"/>
              <a:gd name="connsiteY0dup0dup1dup2dup3dup4" fmla="*/ 0 h 5143500"/>
              <a:gd name="connsiteX1dup0dup1dup2dup3dup4" fmla="*/ 4502524 w 6205818"/>
              <a:gd name="connsiteY1dup0dup1dup2dup3dup4" fmla="*/ 26895 h 5143500"/>
              <a:gd name="connsiteX2dup0dup1dup2dup3dup4" fmla="*/ 6205818 w 6205818"/>
              <a:gd name="connsiteY2dup0dup1dup2dup3dup4" fmla="*/ 5134535 h 5143500"/>
              <a:gd name="connsiteX3dup0dup1dup2dup3dup4" fmla="*/ 0 w 6205818"/>
              <a:gd name="connsiteY3dup0dup1dup2dup3dup4" fmla="*/ 5143500 h 5143500"/>
              <a:gd name="connsiteX4dup0dup1dup2dup3dup4" fmla="*/ 0 w 6205818"/>
              <a:gd name="connsiteY4dup0dup1dup2dup3dup4" fmla="*/ 0 h 5143500"/>
              <a:gd name="connsiteX0dup0dup1dup2dup3dup4dup5" fmla="*/ 0 w 6205818"/>
              <a:gd name="connsiteY0dup0dup1dup2dup3dup4dup5" fmla="*/ 0 h 5143500"/>
              <a:gd name="connsiteX1dup0dup1dup2dup3dup4dup5" fmla="*/ 4502524 w 6205818"/>
              <a:gd name="connsiteY1dup0dup1dup2dup3dup4dup5" fmla="*/ 1 h 5143500"/>
              <a:gd name="connsiteX2dup0dup1dup2dup3dup4dup5" fmla="*/ 6205818 w 6205818"/>
              <a:gd name="connsiteY2dup0dup1dup2dup3dup4dup5" fmla="*/ 5134535 h 5143500"/>
              <a:gd name="connsiteX3dup0dup1dup2dup3dup4dup5" fmla="*/ 0 w 6205818"/>
              <a:gd name="connsiteY3dup0dup1dup2dup3dup4dup5" fmla="*/ 5143500 h 5143500"/>
              <a:gd name="connsiteX4dup0dup1dup2dup3dup4dup5" fmla="*/ 0 w 6205818"/>
              <a:gd name="connsiteY4dup0dup1dup2dup3dup4dup5" fmla="*/ 0 h 5143500"/>
              <a:gd name="connsiteX0dup0dup1dup2dup3dup4dup5dup6" fmla="*/ 0 w 6223748"/>
              <a:gd name="connsiteY0dup0dup1dup2dup3dup4dup5dup6" fmla="*/ 0 h 5143500"/>
              <a:gd name="connsiteX1dup0dup1dup2dup3dup4dup5dup6" fmla="*/ 4502524 w 6223748"/>
              <a:gd name="connsiteY1dup0dup1dup2dup3dup4dup5dup6" fmla="*/ 1 h 5143500"/>
              <a:gd name="connsiteX2dup0dup1dup2dup3dup4dup5dup6" fmla="*/ 6223748 w 6223748"/>
              <a:gd name="connsiteY2dup0dup1dup2dup3dup4dup5dup6" fmla="*/ 5143499 h 5143500"/>
              <a:gd name="connsiteX3dup0dup1dup2dup3dup4dup5dup6" fmla="*/ 0 w 6223748"/>
              <a:gd name="connsiteY3dup0dup1dup2dup3dup4dup5dup6" fmla="*/ 5143500 h 5143500"/>
              <a:gd name="connsiteX4dup0dup1dup2dup3dup4dup5dup6" fmla="*/ 0 w 6223748"/>
              <a:gd name="connsiteY4dup0dup1dup2dup3dup4dup5dup6" fmla="*/ 0 h 5143500"/>
              <a:gd name="connsiteX0dup0dup1dup2dup3dup4dup5dup6dup7" fmla="*/ 0 w 6223748"/>
              <a:gd name="connsiteY0dup0dup1dup2dup3dup4dup5dup6dup7" fmla="*/ 8964 h 5152464"/>
              <a:gd name="connsiteX1dup0dup1dup2dup3dup4dup5dup6dup7" fmla="*/ 4529418 w 6223748"/>
              <a:gd name="connsiteY1dup0dup1dup2dup3dup4dup5dup6dup7" fmla="*/ 0 h 5152464"/>
              <a:gd name="connsiteX2dup0dup1dup2dup3dup4dup5dup6dup7" fmla="*/ 6223748 w 6223748"/>
              <a:gd name="connsiteY2dup0dup1dup2dup3dup4dup5dup6dup7" fmla="*/ 5152463 h 5152464"/>
              <a:gd name="connsiteX3dup0dup1dup2dup3dup4dup5dup6dup7" fmla="*/ 0 w 6223748"/>
              <a:gd name="connsiteY3dup0dup1dup2dup3dup4dup5dup6dup7" fmla="*/ 5152464 h 5152464"/>
              <a:gd name="connsiteX4dup0dup1dup2dup3dup4dup5dup6dup7" fmla="*/ 0 w 6223748"/>
              <a:gd name="connsiteY4dup0dup1dup2dup3dup4dup5dup6dup7" fmla="*/ 8964 h 5152464"/>
              <a:gd name="connsiteX0dup0dup1dup2dup3dup4dup5dup6dup7dup8" fmla="*/ 0 w 6313395"/>
              <a:gd name="connsiteY0dup0dup1dup2dup3dup4dup5dup6dup7dup8" fmla="*/ 8964 h 5179357"/>
              <a:gd name="connsiteX1dup0dup1dup2dup3dup4dup5dup6dup7dup8" fmla="*/ 4529418 w 6313395"/>
              <a:gd name="connsiteY1dup0dup1dup2dup3dup4dup5dup6dup7dup8" fmla="*/ 0 h 5179357"/>
              <a:gd name="connsiteX2dup0dup1dup2dup3dup4dup5dup6dup7dup8" fmla="*/ 6313395 w 6313395"/>
              <a:gd name="connsiteY2dup0dup1dup2dup3dup4dup5dup6dup7dup8" fmla="*/ 5179357 h 5179357"/>
              <a:gd name="connsiteX3dup0dup1dup2dup3dup4dup5dup6dup7dup8" fmla="*/ 0 w 6313395"/>
              <a:gd name="connsiteY3dup0dup1dup2dup3dup4dup5dup6dup7dup8" fmla="*/ 5152464 h 5179357"/>
              <a:gd name="connsiteX4dup0dup1dup2dup3dup4dup5dup6dup7dup8" fmla="*/ 0 w 6313395"/>
              <a:gd name="connsiteY4dup0dup1dup2dup3dup4dup5dup6dup7dup8" fmla="*/ 8964 h 5179357"/>
              <a:gd name="connsiteX0dup0dup1dup2dup3dup4dup5dup6dup7dup8dup9" fmla="*/ 0 w 6313395"/>
              <a:gd name="connsiteY0dup0dup1dup2dup3dup4dup5dup6dup7dup8dup9" fmla="*/ 8964 h 5179358"/>
              <a:gd name="connsiteX1dup0dup1dup2dup3dup4dup5dup6dup7dup8dup9" fmla="*/ 4529418 w 6313395"/>
              <a:gd name="connsiteY1dup0dup1dup2dup3dup4dup5dup6dup7dup8dup9" fmla="*/ 0 h 5179358"/>
              <a:gd name="connsiteX2dup0dup1dup2dup3dup4dup5dup6dup7dup8dup9" fmla="*/ 6313395 w 6313395"/>
              <a:gd name="connsiteY2dup0dup1dup2dup3dup4dup5dup6dup7dup8dup9" fmla="*/ 5179357 h 5179358"/>
              <a:gd name="connsiteX3dup0dup1dup2dup3dup4dup5dup6dup7dup8dup9" fmla="*/ 8965 w 6313395"/>
              <a:gd name="connsiteY3dup0dup1dup2dup3dup4dup5dup6dup7dup8dup9" fmla="*/ 5179358 h 5179358"/>
              <a:gd name="connsiteX4dup0dup1dup2dup3dup4dup5dup6dup7dup8dup9" fmla="*/ 0 w 6313395"/>
              <a:gd name="connsiteY4dup0dup1dup2dup3dup4dup5dup6dup7dup8dup9" fmla="*/ 8964 h 5179358"/>
            </a:gdLst>
            <a:ahLst/>
            <a:cxnLst>
              <a:cxn ang="0">
                <a:pos x="connsiteX0dup0dup1dup2dup3dup4dup5dup6dup7dup8dup9" y="connsiteY0dup0dup1dup2dup3dup4dup5dup6dup7dup8dup9"/>
              </a:cxn>
              <a:cxn ang="0">
                <a:pos x="connsiteX1dup0dup1dup2dup3dup4dup5dup6dup7dup8dup9" y="connsiteY1dup0dup1dup2dup3dup4dup5dup6dup7dup8dup9"/>
              </a:cxn>
              <a:cxn ang="0">
                <a:pos x="connsiteX2dup0dup1dup2dup3dup4dup5dup6dup7dup8dup9" y="connsiteY2dup0dup1dup2dup3dup4dup5dup6dup7dup8dup9"/>
              </a:cxn>
              <a:cxn ang="0">
                <a:pos x="connsiteX3dup0dup1dup2dup3dup4dup5dup6dup7dup8dup9" y="connsiteY3dup0dup1dup2dup3dup4dup5dup6dup7dup8dup9"/>
              </a:cxn>
              <a:cxn ang="0">
                <a:pos x="connsiteX4dup0dup1dup2dup3dup4dup5dup6dup7dup8dup9" y="connsiteY4dup0dup1dup2dup3dup4dup5dup6dup7dup8dup9"/>
              </a:cxn>
            </a:cxnLst>
            <a:rect l="l" t="t" r="r" b="b"/>
            <a:pathLst>
              <a:path w="6313395" h="5179358">
                <a:moveTo>
                  <a:pt x="0" y="8964"/>
                </a:moveTo>
                <a:lnTo>
                  <a:pt x="4529418" y="0"/>
                </a:lnTo>
                <a:lnTo>
                  <a:pt x="6313395" y="5179357"/>
                </a:lnTo>
                <a:lnTo>
                  <a:pt x="8965" y="5179358"/>
                </a:lnTo>
                <a:cubicBezTo>
                  <a:pt x="5977" y="3455893"/>
                  <a:pt x="2988" y="1732429"/>
                  <a:pt x="0" y="8964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24701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de image [R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90247" y="2033547"/>
            <a:ext cx="1983178" cy="886397"/>
          </a:xfrm>
          <a:prstGeom prst="rect">
            <a:avLst/>
          </a:prstGeo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title title title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14481" y="4665811"/>
            <a:ext cx="4952823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GB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r>
              <a:rPr lang="en-GB"/>
              <a:t>© 2015 Ipsos 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247358" y="4665811"/>
            <a:ext cx="382491" cy="260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lang="en-US" sz="800" cap="none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95000"/>
              </a:lnSpc>
              <a:spcBef>
                <a:spcPts val="204"/>
              </a:spcBef>
            </a:pPr>
            <a:fld id="{7F034911-0302-4AAB-AEF0-815419E29289}" type="slidenum">
              <a:rPr lang="en-GB" smtClean="0"/>
              <a:pPr>
                <a:lnSpc>
                  <a:spcPct val="95000"/>
                </a:lnSpc>
                <a:spcBef>
                  <a:spcPts val="204"/>
                </a:spcBef>
              </a:pPr>
              <a:t>‹Nº›</a:t>
            </a:fld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66936" y="4674737"/>
            <a:ext cx="1933882" cy="266987"/>
            <a:chOff x="10239375" y="6688139"/>
            <a:chExt cx="2842245" cy="523426"/>
          </a:xfrm>
        </p:grpSpPr>
        <p:pic>
          <p:nvPicPr>
            <p:cNvPr id="19" name="Picture 18" descr="IPSOS_GAMECHANGERS_blu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-7144"/>
            <a:ext cx="5931743" cy="5150644"/>
          </a:xfrm>
          <a:custGeom>
            <a:avLst/>
            <a:gdLst>
              <a:gd name="connsiteX0" fmla="*/ 0 w 6438900"/>
              <a:gd name="connsiteY0" fmla="*/ 0 h 5143500"/>
              <a:gd name="connsiteX1" fmla="*/ 6438900 w 6438900"/>
              <a:gd name="connsiteY1" fmla="*/ 0 h 5143500"/>
              <a:gd name="connsiteX2" fmla="*/ 6438900 w 6438900"/>
              <a:gd name="connsiteY2" fmla="*/ 5143500 h 5143500"/>
              <a:gd name="connsiteX3" fmla="*/ 0 w 6438900"/>
              <a:gd name="connsiteY3" fmla="*/ 5143500 h 5143500"/>
              <a:gd name="connsiteX4" fmla="*/ 0 w 6438900"/>
              <a:gd name="connsiteY4" fmla="*/ 0 h 5143500"/>
              <a:gd name="connsiteX0dup0" fmla="*/ 0 w 6438900"/>
              <a:gd name="connsiteY0dup0" fmla="*/ 0 h 5143500"/>
              <a:gd name="connsiteX1dup0" fmla="*/ 4654924 w 6438900"/>
              <a:gd name="connsiteY1dup0" fmla="*/ 0 h 5143500"/>
              <a:gd name="connsiteX2dup0" fmla="*/ 6438900 w 6438900"/>
              <a:gd name="connsiteY2dup0" fmla="*/ 5143500 h 5143500"/>
              <a:gd name="connsiteX3dup0" fmla="*/ 0 w 6438900"/>
              <a:gd name="connsiteY3dup0" fmla="*/ 5143500 h 5143500"/>
              <a:gd name="connsiteX4dup0" fmla="*/ 0 w 6438900"/>
              <a:gd name="connsiteY4dup0" fmla="*/ 0 h 5143500"/>
              <a:gd name="connsiteX0dup0dup1" fmla="*/ 0 w 6340288"/>
              <a:gd name="connsiteY0dup0dup1" fmla="*/ 0 h 5143500"/>
              <a:gd name="connsiteX1dup0dup1" fmla="*/ 4654924 w 6340288"/>
              <a:gd name="connsiteY1dup0dup1" fmla="*/ 0 h 5143500"/>
              <a:gd name="connsiteX2dup0dup1" fmla="*/ 6340288 w 6340288"/>
              <a:gd name="connsiteY2dup0dup1" fmla="*/ 5143500 h 5143500"/>
              <a:gd name="connsiteX3dup0dup1" fmla="*/ 0 w 6340288"/>
              <a:gd name="connsiteY3dup0dup1" fmla="*/ 5143500 h 5143500"/>
              <a:gd name="connsiteX4dup0dup1" fmla="*/ 0 w 6340288"/>
              <a:gd name="connsiteY4dup0dup1" fmla="*/ 0 h 5143500"/>
              <a:gd name="connsiteX0dup0dup1dup2" fmla="*/ 0 w 6616513"/>
              <a:gd name="connsiteY0dup0dup1dup2" fmla="*/ 0 h 5143500"/>
              <a:gd name="connsiteX1dup0dup1dup2" fmla="*/ 4654924 w 6616513"/>
              <a:gd name="connsiteY1dup0dup1dup2" fmla="*/ 0 h 5143500"/>
              <a:gd name="connsiteX2dup0dup1dup2" fmla="*/ 6616513 w 6616513"/>
              <a:gd name="connsiteY2dup0dup1dup2" fmla="*/ 5143500 h 5143500"/>
              <a:gd name="connsiteX3dup0dup1dup2" fmla="*/ 0 w 6616513"/>
              <a:gd name="connsiteY3dup0dup1dup2" fmla="*/ 5143500 h 5143500"/>
              <a:gd name="connsiteX4dup0dup1dup2" fmla="*/ 0 w 6616513"/>
              <a:gd name="connsiteY4dup0dup1dup2" fmla="*/ 0 h 5143500"/>
              <a:gd name="connsiteX0dup0dup1dup2dup3" fmla="*/ 0 w 6616513"/>
              <a:gd name="connsiteY0dup0dup1dup2dup3" fmla="*/ 7144 h 5150644"/>
              <a:gd name="connsiteX1dup0dup1dup2dup3" fmla="*/ 3578599 w 6616513"/>
              <a:gd name="connsiteY1dup0dup1dup2dup3" fmla="*/ 0 h 5150644"/>
              <a:gd name="connsiteX2dup0dup1dup2dup3" fmla="*/ 6616513 w 6616513"/>
              <a:gd name="connsiteY2dup0dup1dup2dup3" fmla="*/ 5150644 h 5150644"/>
              <a:gd name="connsiteX3dup0dup1dup2dup3" fmla="*/ 0 w 6616513"/>
              <a:gd name="connsiteY3dup0dup1dup2dup3" fmla="*/ 5150644 h 5150644"/>
              <a:gd name="connsiteX4dup0dup1dup2dup3" fmla="*/ 0 w 6616513"/>
              <a:gd name="connsiteY4dup0dup1dup2dup3" fmla="*/ 7144 h 5150644"/>
              <a:gd name="connsiteX0dup0dup1dup2dup3dup4" fmla="*/ 0 w 5930713"/>
              <a:gd name="connsiteY0dup0dup1dup2dup3dup4" fmla="*/ 7144 h 5150644"/>
              <a:gd name="connsiteX1dup0dup1dup2dup3dup4" fmla="*/ 3578599 w 5930713"/>
              <a:gd name="connsiteY1dup0dup1dup2dup3dup4" fmla="*/ 0 h 5150644"/>
              <a:gd name="connsiteX2dup0dup1dup2dup3dup4" fmla="*/ 5930713 w 5930713"/>
              <a:gd name="connsiteY2dup0dup1dup2dup3dup4" fmla="*/ 5150644 h 5150644"/>
              <a:gd name="connsiteX3dup0dup1dup2dup3dup4" fmla="*/ 0 w 5930713"/>
              <a:gd name="connsiteY3dup0dup1dup2dup3dup4" fmla="*/ 5150644 h 5150644"/>
              <a:gd name="connsiteX4dup0dup1dup2dup3dup4" fmla="*/ 0 w 5930713"/>
              <a:gd name="connsiteY4dup0dup1dup2dup3dup4" fmla="*/ 7144 h 5150644"/>
            </a:gdLst>
            <a:ahLst/>
            <a:cxnLst>
              <a:cxn ang="0">
                <a:pos x="connsiteX0dup0dup1dup2dup3dup4" y="connsiteY0dup0dup1dup2dup3dup4"/>
              </a:cxn>
              <a:cxn ang="0">
                <a:pos x="connsiteX1dup0dup1dup2dup3dup4" y="connsiteY1dup0dup1dup2dup3dup4"/>
              </a:cxn>
              <a:cxn ang="0">
                <a:pos x="connsiteX2dup0dup1dup2dup3dup4" y="connsiteY2dup0dup1dup2dup3dup4"/>
              </a:cxn>
              <a:cxn ang="0">
                <a:pos x="connsiteX3dup0dup1dup2dup3dup4" y="connsiteY3dup0dup1dup2dup3dup4"/>
              </a:cxn>
              <a:cxn ang="0">
                <a:pos x="connsiteX4dup0dup1dup2dup3dup4" y="connsiteY4dup0dup1dup2dup3dup4"/>
              </a:cxn>
            </a:cxnLst>
            <a:rect l="l" t="t" r="r" b="b"/>
            <a:pathLst>
              <a:path w="5930713" h="5150644">
                <a:moveTo>
                  <a:pt x="0" y="7144"/>
                </a:moveTo>
                <a:lnTo>
                  <a:pt x="3578599" y="0"/>
                </a:lnTo>
                <a:lnTo>
                  <a:pt x="5930713" y="5150644"/>
                </a:lnTo>
                <a:lnTo>
                  <a:pt x="0" y="5150644"/>
                </a:lnTo>
                <a:lnTo>
                  <a:pt x="0" y="7144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7791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863" y="2480193"/>
            <a:ext cx="7094392" cy="960263"/>
          </a:xfrm>
          <a:prstGeom prst="rect">
            <a:avLst/>
          </a:prstGeom>
        </p:spPr>
        <p:txBody>
          <a:bodyPr lIns="0" anchor="t"/>
          <a:lstStyle>
            <a:lvl1pPr>
              <a:lnSpc>
                <a:spcPct val="80000"/>
              </a:lnSpc>
              <a:spcBef>
                <a:spcPts val="816"/>
              </a:spcBef>
              <a:defRPr sz="7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DOLOR SIT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21852" y="1858309"/>
            <a:ext cx="6034770" cy="621884"/>
          </a:xfrm>
        </p:spPr>
        <p:txBody>
          <a:bodyPr anchor="b">
            <a:normAutofit/>
          </a:bodyPr>
          <a:lstStyle>
            <a:lvl1pPr>
              <a:spcBef>
                <a:spcPts val="1224"/>
              </a:spcBef>
              <a:defRPr sz="27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</a:t>
            </a:r>
            <a:endParaRPr lang="en-GB"/>
          </a:p>
        </p:txBody>
      </p:sp>
      <p:sp>
        <p:nvSpPr>
          <p:cNvPr id="29" name="TextBox 28"/>
          <p:cNvSpPr txBox="1"/>
          <p:nvPr userDrawn="1"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29845" y="4755928"/>
            <a:ext cx="69129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sz="800" kern="1200">
                <a:solidFill>
                  <a:schemeClr val="bg1"/>
                </a:solidFill>
                <a:latin typeface="+mn-lt"/>
              </a:rPr>
              <a:t>© 2016 Ipsos</a:t>
            </a:r>
            <a:endParaRPr lang="es-ES" sz="120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6936" y="4674737"/>
            <a:ext cx="1933882" cy="266987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4" name="Picture 13" descr="IPSOS_GAMECHANGERS_blue.png"/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1318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ll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418" y="241061"/>
            <a:ext cx="8656098" cy="45704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417" y="248326"/>
            <a:ext cx="673452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845" y="4755928"/>
            <a:ext cx="69129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sz="800" kern="1200">
                <a:solidFill>
                  <a:schemeClr val="bg1"/>
                </a:solidFill>
                <a:latin typeface="+mn-lt"/>
              </a:rPr>
              <a:t>© 2016 Ipsos</a:t>
            </a:r>
            <a:endParaRPr lang="es-ES" sz="120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6936" y="4674737"/>
            <a:ext cx="1933882" cy="266987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9" name="Picture 18" descr="IPSOS_GAMECHANGERS_blue.png"/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50094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ll1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418" y="241061"/>
            <a:ext cx="8656098" cy="4570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418" y="248326"/>
            <a:ext cx="6734518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418" y="1388447"/>
            <a:ext cx="7887035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29845" y="4755928"/>
            <a:ext cx="69129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sz="800" kern="1200">
                <a:solidFill>
                  <a:schemeClr val="bg1"/>
                </a:solidFill>
                <a:latin typeface="+mn-lt"/>
              </a:rPr>
              <a:t>© 2016 Ipsos</a:t>
            </a:r>
            <a:endParaRPr lang="es-ES" sz="120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6936" y="4674737"/>
            <a:ext cx="1933882" cy="266987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831393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ll1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418" y="241061"/>
            <a:ext cx="8656098" cy="4570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418" y="248326"/>
            <a:ext cx="6734518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418" y="1388447"/>
            <a:ext cx="7887035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6936" y="4674737"/>
            <a:ext cx="1933882" cy="266987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0" name="TextBox 14"/>
          <p:cNvSpPr txBox="1"/>
          <p:nvPr userDrawn="1"/>
        </p:nvSpPr>
        <p:spPr>
          <a:xfrm>
            <a:off x="629845" y="4755928"/>
            <a:ext cx="69129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sz="800" kern="1200">
                <a:solidFill>
                  <a:schemeClr val="bg1"/>
                </a:solidFill>
                <a:latin typeface="+mn-lt"/>
              </a:rPr>
              <a:t>© 2016 Ipsos</a:t>
            </a:r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032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45" y="643469"/>
            <a:ext cx="8656098" cy="4570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41" y="248326"/>
            <a:ext cx="6711561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406" y="1399205"/>
            <a:ext cx="8289776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/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4365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ll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418" y="241061"/>
            <a:ext cx="8656098" cy="45704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417" y="248326"/>
            <a:ext cx="673452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6936" y="4674737"/>
            <a:ext cx="1933882" cy="266987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3" name="Picture 12" descr="IPSOS_GAMECHANGERS_blue.png"/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9" name="TextBox 14"/>
          <p:cNvSpPr txBox="1"/>
          <p:nvPr userDrawn="1"/>
        </p:nvSpPr>
        <p:spPr>
          <a:xfrm>
            <a:off x="629845" y="4755928"/>
            <a:ext cx="69129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sz="800" kern="1200">
                <a:solidFill>
                  <a:schemeClr val="bg1"/>
                </a:solidFill>
                <a:latin typeface="+mn-lt"/>
              </a:rPr>
              <a:t>© 2016 Ipsos</a:t>
            </a:r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6750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ll2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45" y="643469"/>
            <a:ext cx="8656098" cy="4570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41" y="248326"/>
            <a:ext cx="672695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4041" y="1388443"/>
            <a:ext cx="7871758" cy="26430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6936" y="4674737"/>
            <a:ext cx="1933882" cy="266987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0" name="TextBox 14"/>
          <p:cNvSpPr txBox="1"/>
          <p:nvPr userDrawn="1"/>
        </p:nvSpPr>
        <p:spPr>
          <a:xfrm>
            <a:off x="629845" y="4755928"/>
            <a:ext cx="69129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sz="800" kern="1200">
                <a:solidFill>
                  <a:schemeClr val="bg1"/>
                </a:solidFill>
                <a:latin typeface="+mn-lt"/>
              </a:rPr>
              <a:t>© 2016 Ipsos</a:t>
            </a:r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0748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2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45" y="643469"/>
            <a:ext cx="8656098" cy="4570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41" y="248326"/>
            <a:ext cx="6726959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406" y="1399205"/>
            <a:ext cx="8289776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6936" y="4674737"/>
            <a:ext cx="1933882" cy="266987"/>
            <a:chOff x="10239375" y="6688139"/>
            <a:chExt cx="2842245" cy="523426"/>
          </a:xfrm>
        </p:grpSpPr>
        <p:pic>
          <p:nvPicPr>
            <p:cNvPr id="20" name="Picture 19" descr="IPSOS_GAMECHANGERS_blu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1" name="Picture 20" descr="IPSOS_GAMECHANGERS_blue.png"/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0" name="TextBox 14"/>
          <p:cNvSpPr txBox="1"/>
          <p:nvPr userDrawn="1"/>
        </p:nvSpPr>
        <p:spPr>
          <a:xfrm>
            <a:off x="629845" y="4755928"/>
            <a:ext cx="69129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sz="800" kern="1200">
                <a:solidFill>
                  <a:schemeClr val="bg1"/>
                </a:solidFill>
                <a:latin typeface="+mn-lt"/>
              </a:rPr>
              <a:t>© 2016 Ipsos</a:t>
            </a:r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8211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ll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418" y="241061"/>
            <a:ext cx="8656098" cy="45704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417" y="248326"/>
            <a:ext cx="6734520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966936" y="4674737"/>
            <a:ext cx="1933882" cy="266987"/>
            <a:chOff x="10239375" y="6688139"/>
            <a:chExt cx="2842245" cy="523426"/>
          </a:xfrm>
        </p:grpSpPr>
        <p:pic>
          <p:nvPicPr>
            <p:cNvPr id="12" name="Picture 11" descr="IPSOS_GAMECHANGERS_blu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9" name="Picture 18" descr="IPSOS_GAMECHANGERS_blue.png"/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9" name="TextBox 14"/>
          <p:cNvSpPr txBox="1"/>
          <p:nvPr userDrawn="1"/>
        </p:nvSpPr>
        <p:spPr>
          <a:xfrm>
            <a:off x="629845" y="4755928"/>
            <a:ext cx="69129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sz="800" kern="1200">
                <a:solidFill>
                  <a:schemeClr val="bg1"/>
                </a:solidFill>
                <a:latin typeface="+mn-lt"/>
              </a:rPr>
              <a:t>© 2016 Ipsos</a:t>
            </a:r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0180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ll3_Tex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418" y="241061"/>
            <a:ext cx="8656098" cy="4570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418" y="248326"/>
            <a:ext cx="6734518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32418" y="1388447"/>
            <a:ext cx="7887035" cy="2643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66936" y="4674737"/>
            <a:ext cx="1933882" cy="266987"/>
            <a:chOff x="10239375" y="6688139"/>
            <a:chExt cx="2842245" cy="523426"/>
          </a:xfrm>
        </p:grpSpPr>
        <p:pic>
          <p:nvPicPr>
            <p:cNvPr id="13" name="Picture 12" descr="IPSOS_GAMECHANGERS_blu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0" name="Picture 19" descr="IPSOS_GAMECHANGERS_blue.png"/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0" name="TextBox 14"/>
          <p:cNvSpPr txBox="1"/>
          <p:nvPr userDrawn="1"/>
        </p:nvSpPr>
        <p:spPr>
          <a:xfrm>
            <a:off x="629845" y="4755928"/>
            <a:ext cx="69129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sz="800" kern="1200">
                <a:solidFill>
                  <a:schemeClr val="bg1"/>
                </a:solidFill>
                <a:latin typeface="+mn-lt"/>
              </a:rPr>
              <a:t>© 2016 Ipsos</a:t>
            </a:r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5221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3_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418" y="241061"/>
            <a:ext cx="8656098" cy="4570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2418" y="248326"/>
            <a:ext cx="6734518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33406" y="1399205"/>
            <a:ext cx="8289776" cy="2639397"/>
          </a:xfrm>
        </p:spPr>
        <p:txBody>
          <a:bodyPr/>
          <a:lstStyle>
            <a:lvl1pPr marL="1762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cap="none">
                <a:solidFill>
                  <a:schemeClr val="bg1"/>
                </a:solidFill>
              </a:defRPr>
            </a:lvl1pPr>
            <a:lvl2pPr marL="476250" indent="-16668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>
                <a:solidFill>
                  <a:schemeClr val="bg1"/>
                </a:solidFill>
              </a:defRPr>
            </a:lvl2pPr>
            <a:lvl3pPr marL="692150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5pPr marL="96837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GB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6936" y="4674737"/>
            <a:ext cx="1933882" cy="266987"/>
            <a:chOff x="10239375" y="6688139"/>
            <a:chExt cx="2842245" cy="523426"/>
          </a:xfrm>
        </p:grpSpPr>
        <p:pic>
          <p:nvPicPr>
            <p:cNvPr id="20" name="Picture 19" descr="IPSOS_GAMECHANGERS_blu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2" name="Picture 21" descr="IPSOS_GAMECHANGERS_blue.png"/>
            <p:cNvPicPr>
              <a:picLocks noChangeAspect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0" name="TextBox 14"/>
          <p:cNvSpPr txBox="1"/>
          <p:nvPr userDrawn="1"/>
        </p:nvSpPr>
        <p:spPr>
          <a:xfrm>
            <a:off x="629845" y="4755928"/>
            <a:ext cx="69129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sz="800" kern="1200">
                <a:solidFill>
                  <a:schemeClr val="bg1"/>
                </a:solidFill>
                <a:latin typeface="+mn-lt"/>
              </a:rPr>
              <a:t>© 2016 Ipsos</a:t>
            </a:r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6645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2418" y="241061"/>
            <a:ext cx="8656098" cy="45704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emphasis part of title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3512" y="1622615"/>
            <a:ext cx="1260219" cy="945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  <a:ln>
            <a:noFill/>
          </a:ln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8891" y="1622615"/>
            <a:ext cx="1260219" cy="945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94271" y="1622615"/>
            <a:ext cx="1260219" cy="945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11" name="TextBox 14"/>
          <p:cNvSpPr txBox="1"/>
          <p:nvPr userDrawn="1"/>
        </p:nvSpPr>
        <p:spPr>
          <a:xfrm>
            <a:off x="629845" y="4755928"/>
            <a:ext cx="691292" cy="16890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ES" sz="800" kern="1200">
                <a:solidFill>
                  <a:schemeClr val="bg1"/>
                </a:solidFill>
                <a:latin typeface="+mn-lt"/>
              </a:rPr>
              <a:t>© 2016 Ipsos</a:t>
            </a:r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326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41" y="643469"/>
            <a:ext cx="8648473" cy="45704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add emphasis part of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041" y="243076"/>
            <a:ext cx="6719334" cy="442661"/>
          </a:xfrm>
        </p:spPr>
        <p:txBody>
          <a:bodyPr anchor="b">
            <a:normAutofit/>
          </a:bodyPr>
          <a:lstStyle>
            <a:lvl1pPr marL="0" indent="0">
              <a:buNone/>
              <a:defRPr sz="1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ADD TAG LINE OR BEGINNING OF TITLE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947621" y="1239839"/>
            <a:ext cx="1942048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975" y="1239839"/>
            <a:ext cx="684641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/>
              <a:t>Insert picture from file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3197023" y="1239839"/>
            <a:ext cx="684641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/>
              <a:t>Insert picture from file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148983" y="1239839"/>
            <a:ext cx="684641" cy="57877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 baseline="0"/>
            </a:lvl1pPr>
          </a:lstStyle>
          <a:p>
            <a:r>
              <a:rPr lang="en-GB"/>
              <a:t>Insert picture from file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263571" y="1918036"/>
            <a:ext cx="2626181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</a:lstStyle>
          <a:p>
            <a:pPr lvl="2"/>
            <a:r>
              <a:rPr lang="en-US"/>
              <a:t>1st Level</a:t>
            </a:r>
          </a:p>
          <a:p>
            <a:pPr lvl="3"/>
            <a:r>
              <a:rPr lang="en-US"/>
              <a:t>2nd Level</a:t>
            </a:r>
          </a:p>
          <a:p>
            <a:pPr lvl="4"/>
            <a:r>
              <a:rPr lang="en-US"/>
              <a:t>3rd Level</a:t>
            </a:r>
            <a:endParaRPr lang="en-GB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3197029" y="1918036"/>
            <a:ext cx="2626181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</a:lstStyle>
          <a:p>
            <a:pPr lvl="2"/>
            <a:r>
              <a:rPr lang="en-US"/>
              <a:t>1st Level</a:t>
            </a:r>
          </a:p>
          <a:p>
            <a:pPr lvl="3"/>
            <a:r>
              <a:rPr lang="en-US"/>
              <a:t>2nd Level</a:t>
            </a:r>
          </a:p>
          <a:p>
            <a:pPr lvl="4"/>
            <a:r>
              <a:rPr lang="en-US"/>
              <a:t>3rd Level</a:t>
            </a:r>
            <a:endParaRPr lang="en-GB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4773" y="1918036"/>
            <a:ext cx="2626181" cy="947738"/>
          </a:xfrm>
        </p:spPr>
        <p:txBody>
          <a:bodyPr>
            <a:noAutofit/>
          </a:bodyPr>
          <a:lstStyle>
            <a:lvl3pPr>
              <a:defRPr baseline="0"/>
            </a:lvl3pPr>
            <a:lvl4pPr>
              <a:defRPr baseline="0"/>
            </a:lvl4pPr>
          </a:lstStyle>
          <a:p>
            <a:pPr lvl="2"/>
            <a:r>
              <a:rPr lang="en-US"/>
              <a:t>1st Level</a:t>
            </a:r>
          </a:p>
          <a:p>
            <a:pPr lvl="3"/>
            <a:r>
              <a:rPr lang="en-US"/>
              <a:t>2nd Level</a:t>
            </a:r>
          </a:p>
          <a:p>
            <a:pPr lvl="4"/>
            <a:r>
              <a:rPr lang="en-US"/>
              <a:t>3rd Level</a:t>
            </a:r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881669" y="1239839"/>
            <a:ext cx="1942048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833624" y="1239839"/>
            <a:ext cx="1942048" cy="578779"/>
          </a:xfrm>
          <a:prstGeom prst="rect">
            <a:avLst/>
          </a:prstGeom>
          <a:solidFill>
            <a:schemeClr val="accent6"/>
          </a:solidFill>
        </p:spPr>
        <p:txBody>
          <a:bodyPr lIns="90000" tIns="90000" rIns="90000" bIns="90000"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None/>
              <a:defRPr sz="1200" cap="none">
                <a:solidFill>
                  <a:schemeClr val="bg1"/>
                </a:solidFill>
              </a:defRPr>
            </a:lvl1pPr>
            <a:lvl2pPr marL="533400" indent="-285750">
              <a:defRPr>
                <a:solidFill>
                  <a:schemeClr val="bg1"/>
                </a:solidFill>
              </a:defRPr>
            </a:lvl2pPr>
            <a:lvl3pPr marL="898525" indent="-228600">
              <a:defRPr>
                <a:solidFill>
                  <a:schemeClr val="bg1"/>
                </a:solidFill>
              </a:defRPr>
            </a:lvl3pPr>
            <a:lvl4pPr marL="1257300" indent="-228600">
              <a:defRPr>
                <a:solidFill>
                  <a:schemeClr val="bg1"/>
                </a:solidFill>
              </a:defRPr>
            </a:lvl4pPr>
            <a:lvl5pPr marL="1612900" indent="-228600"/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922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-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000857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3724" y="2150333"/>
            <a:ext cx="4450998" cy="512448"/>
          </a:xfrm>
          <a:prstGeom prst="rect">
            <a:avLst/>
          </a:prstGeom>
        </p:spPr>
        <p:txBody>
          <a:bodyPr anchor="ctr"/>
          <a:lstStyle>
            <a:lvl1pPr>
              <a:defRPr sz="3700" baseline="0"/>
            </a:lvl1pPr>
          </a:lstStyle>
          <a:p>
            <a:r>
              <a:rPr lang="en-US"/>
              <a:t>Impact word(s)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43724" y="2864332"/>
            <a:ext cx="4450998" cy="78753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3240" indent="0" algn="l">
              <a:spcBef>
                <a:spcPct val="0"/>
              </a:spcBef>
              <a:buNone/>
              <a:defRPr baseline="0">
                <a:solidFill>
                  <a:schemeClr val="tx1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</a:p>
          <a:p>
            <a:pPr lvl="1"/>
            <a:r>
              <a:rPr lang="en-US"/>
              <a:t>Job title, date, or other relevant presenter info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723" y="4031452"/>
            <a:ext cx="4444797" cy="260192"/>
          </a:xfrm>
          <a:prstGeom prst="rect">
            <a:avLst/>
          </a:prstGeom>
        </p:spPr>
        <p:txBody>
          <a:bodyPr lIns="62195" tIns="31098" rIns="62195" bIns="31098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© 2015 Ipsos.  All rights reserved. Contains Ipsos' Confidential and Proprietary information  and may not be disclosed or reproduced without the prior written consent of Ipsos.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443724" y="1059583"/>
            <a:ext cx="4450998" cy="966935"/>
          </a:xfrm>
        </p:spPr>
        <p:txBody>
          <a:bodyPr anchor="b">
            <a:normAutofit/>
          </a:bodyPr>
          <a:lstStyle>
            <a:lvl1pPr>
              <a:defRPr sz="22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Full presentation title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805042" y="547008"/>
            <a:ext cx="1147392" cy="378042"/>
          </a:xfrm>
          <a:solidFill>
            <a:schemeClr val="bg1"/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GB"/>
              <a:t>Client Logo</a:t>
            </a:r>
            <a:br>
              <a:rPr lang="en-GB"/>
            </a:br>
            <a:r>
              <a:rPr lang="en-GB"/>
              <a:t>(delete if unused)</a:t>
            </a:r>
          </a:p>
        </p:txBody>
      </p:sp>
    </p:spTree>
    <p:extLst>
      <p:ext uri="{BB962C8B-B14F-4D97-AF65-F5344CB8AC3E}">
        <p14:creationId xmlns:p14="http://schemas.microsoft.com/office/powerpoint/2010/main" val="2939111812"/>
      </p:ext>
    </p:extLst>
  </p:cSld>
  <p:clrMapOvr>
    <a:masterClrMapping/>
  </p:clrMapOvr>
  <p:transition/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254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7208" y="1122851"/>
            <a:ext cx="4101311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ct val="0"/>
              </a:spcBef>
              <a:buNone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Slide Title</a:t>
            </a:r>
          </a:p>
          <a:p>
            <a:pPr lvl="1"/>
            <a:r>
              <a:rPr lang="en-US"/>
              <a:t>Lorem ipsum dolor sit amet, consectetuer adipiscing elit. Maecenas porttitor congue massa</a:t>
            </a:r>
          </a:p>
        </p:txBody>
      </p:sp>
    </p:spTree>
    <p:extLst>
      <p:ext uri="{BB962C8B-B14F-4D97-AF65-F5344CB8AC3E}">
        <p14:creationId xmlns:p14="http://schemas.microsoft.com/office/powerpoint/2010/main" val="14047816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2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-8964"/>
            <a:ext cx="4420368" cy="5171514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dup0" fmla="*/ 0 w 4419600"/>
              <a:gd name="connsiteY0dup0" fmla="*/ 0 h 5162550"/>
              <a:gd name="connsiteX1dup0" fmla="*/ 2743200 w 4419600"/>
              <a:gd name="connsiteY1dup0" fmla="*/ 8965 h 5162550"/>
              <a:gd name="connsiteX2dup0" fmla="*/ 4419600 w 4419600"/>
              <a:gd name="connsiteY2dup0" fmla="*/ 5162550 h 5162550"/>
              <a:gd name="connsiteX3dup0" fmla="*/ 0 w 4419600"/>
              <a:gd name="connsiteY3dup0" fmla="*/ 5162550 h 5162550"/>
              <a:gd name="connsiteX4dup0" fmla="*/ 0 w 4419600"/>
              <a:gd name="connsiteY4dup0" fmla="*/ 0 h 5162550"/>
              <a:gd name="connsiteX0dup0dup1" fmla="*/ 0 w 4419600"/>
              <a:gd name="connsiteY0dup0dup1" fmla="*/ 8964 h 5171514"/>
              <a:gd name="connsiteX1dup0dup1" fmla="*/ 2743200 w 4419600"/>
              <a:gd name="connsiteY1dup0dup1" fmla="*/ 0 h 5171514"/>
              <a:gd name="connsiteX2dup0dup1" fmla="*/ 4419600 w 4419600"/>
              <a:gd name="connsiteY2dup0dup1" fmla="*/ 5171514 h 5171514"/>
              <a:gd name="connsiteX3dup0dup1" fmla="*/ 0 w 4419600"/>
              <a:gd name="connsiteY3dup0dup1" fmla="*/ 5171514 h 5171514"/>
              <a:gd name="connsiteX4dup0dup1" fmla="*/ 0 w 4419600"/>
              <a:gd name="connsiteY4dup0dup1" fmla="*/ 8964 h 5171514"/>
              <a:gd name="connsiteX0dup0dup1dup2" fmla="*/ 0 w 4419600"/>
              <a:gd name="connsiteY0dup0dup1dup2" fmla="*/ 8964 h 5171514"/>
              <a:gd name="connsiteX1dup0dup1dup2" fmla="*/ 2734235 w 4419600"/>
              <a:gd name="connsiteY1dup0dup1dup2" fmla="*/ 0 h 5171514"/>
              <a:gd name="connsiteX2dup0dup1dup2" fmla="*/ 4419600 w 4419600"/>
              <a:gd name="connsiteY2dup0dup1dup2" fmla="*/ 5171514 h 5171514"/>
              <a:gd name="connsiteX3dup0dup1dup2" fmla="*/ 0 w 4419600"/>
              <a:gd name="connsiteY3dup0dup1dup2" fmla="*/ 5171514 h 5171514"/>
              <a:gd name="connsiteX4dup0dup1dup2" fmla="*/ 0 w 4419600"/>
              <a:gd name="connsiteY4dup0dup1dup2" fmla="*/ 8964 h 5171514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7208" y="1122851"/>
            <a:ext cx="4101311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ct val="0"/>
              </a:spcBef>
              <a:buNone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Slide Title</a:t>
            </a:r>
          </a:p>
          <a:p>
            <a:pPr lvl="1"/>
            <a:r>
              <a:rPr lang="en-US"/>
              <a:t>Lorem ipsum dolor sit amet, consectetuer adipiscing elit. Maecenas porttitor congue massa</a:t>
            </a:r>
          </a:p>
        </p:txBody>
      </p:sp>
    </p:spTree>
    <p:extLst>
      <p:ext uri="{BB962C8B-B14F-4D97-AF65-F5344CB8AC3E}">
        <p14:creationId xmlns:p14="http://schemas.microsoft.com/office/powerpoint/2010/main" val="17602117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1_Triangles and Bl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7208" y="1122851"/>
            <a:ext cx="4101311" cy="2742335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 b="1" baseline="0">
                <a:solidFill>
                  <a:schemeClr val="tx1"/>
                </a:solidFill>
              </a:defRPr>
            </a:lvl1pPr>
            <a:lvl2pPr marL="3240" indent="0" algn="l">
              <a:spcBef>
                <a:spcPct val="0"/>
              </a:spcBef>
              <a:buNone/>
              <a:defRPr sz="2200" baseline="0">
                <a:solidFill>
                  <a:schemeClr val="bg2"/>
                </a:solidFill>
              </a:defRPr>
            </a:lvl2pPr>
            <a:lvl3pPr marL="92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48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2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34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9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Slide Title</a:t>
            </a:r>
          </a:p>
          <a:p>
            <a:pPr lvl="1"/>
            <a:r>
              <a:rPr lang="en-US"/>
              <a:t>Lorem ipsum dolor sit amet, consectetuer adipiscing elit. Maecenas porttitor congue massa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-8965"/>
            <a:ext cx="4393469" cy="5152465"/>
          </a:xfrm>
          <a:custGeom>
            <a:avLst/>
            <a:gdLst>
              <a:gd name="connsiteX0" fmla="*/ 0 w 4392706"/>
              <a:gd name="connsiteY0" fmla="*/ 0 h 5143500"/>
              <a:gd name="connsiteX1" fmla="*/ 4392706 w 4392706"/>
              <a:gd name="connsiteY1" fmla="*/ 0 h 5143500"/>
              <a:gd name="connsiteX2" fmla="*/ 4392706 w 4392706"/>
              <a:gd name="connsiteY2" fmla="*/ 5143500 h 5143500"/>
              <a:gd name="connsiteX3" fmla="*/ 0 w 4392706"/>
              <a:gd name="connsiteY3" fmla="*/ 5143500 h 5143500"/>
              <a:gd name="connsiteX4" fmla="*/ 0 w 4392706"/>
              <a:gd name="connsiteY4" fmla="*/ 0 h 5143500"/>
              <a:gd name="connsiteX0dup0" fmla="*/ 0 w 4392706"/>
              <a:gd name="connsiteY0dup0" fmla="*/ 8965 h 5152465"/>
              <a:gd name="connsiteX1dup0" fmla="*/ 2707341 w 4392706"/>
              <a:gd name="connsiteY1dup0" fmla="*/ 0 h 5152465"/>
              <a:gd name="connsiteX2dup0" fmla="*/ 4392706 w 4392706"/>
              <a:gd name="connsiteY2dup0" fmla="*/ 5152465 h 5152465"/>
              <a:gd name="connsiteX3dup0" fmla="*/ 0 w 4392706"/>
              <a:gd name="connsiteY3dup0" fmla="*/ 5152465 h 5152465"/>
              <a:gd name="connsiteX4dup0" fmla="*/ 0 w 4392706"/>
              <a:gd name="connsiteY4dup0" fmla="*/ 8965 h 5152465"/>
              <a:gd name="connsiteX0dup0dup1" fmla="*/ 0 w 4392706"/>
              <a:gd name="connsiteY0dup0dup1" fmla="*/ 8965 h 5152465"/>
              <a:gd name="connsiteX1dup0dup1" fmla="*/ 2707341 w 4392706"/>
              <a:gd name="connsiteY1dup0dup1" fmla="*/ 0 h 5152465"/>
              <a:gd name="connsiteX2dup0dup1" fmla="*/ 4392706 w 4392706"/>
              <a:gd name="connsiteY2dup0dup1" fmla="*/ 5152465 h 5152465"/>
              <a:gd name="connsiteX3dup0dup1" fmla="*/ 0 w 4392706"/>
              <a:gd name="connsiteY3dup0dup1" fmla="*/ 5152465 h 5152465"/>
              <a:gd name="connsiteX4dup0dup1" fmla="*/ 0 w 4392706"/>
              <a:gd name="connsiteY4dup0dup1" fmla="*/ 8965 h 5152465"/>
              <a:gd name="connsiteX0dup0dup1dup2" fmla="*/ 0 w 4392706"/>
              <a:gd name="connsiteY0dup0dup1dup2" fmla="*/ 8965 h 5152465"/>
              <a:gd name="connsiteX1dup0dup1dup2" fmla="*/ 2716306 w 4392706"/>
              <a:gd name="connsiteY1dup0dup1dup2" fmla="*/ 0 h 5152465"/>
              <a:gd name="connsiteX2dup0dup1dup2" fmla="*/ 4392706 w 4392706"/>
              <a:gd name="connsiteY2dup0dup1dup2" fmla="*/ 5152465 h 5152465"/>
              <a:gd name="connsiteX3dup0dup1dup2" fmla="*/ 0 w 4392706"/>
              <a:gd name="connsiteY3dup0dup1dup2" fmla="*/ 5152465 h 5152465"/>
              <a:gd name="connsiteX4dup0dup1dup2" fmla="*/ 0 w 4392706"/>
              <a:gd name="connsiteY4dup0dup1dup2" fmla="*/ 8965 h 5152465"/>
            </a:gdLst>
            <a:ahLst/>
            <a:cxnLst>
              <a:cxn ang="0">
                <a:pos x="connsiteX0dup0dup1dup2" y="connsiteY0dup0dup1dup2"/>
              </a:cxn>
              <a:cxn ang="0">
                <a:pos x="connsiteX1dup0dup1dup2" y="connsiteY1dup0dup1dup2"/>
              </a:cxn>
              <a:cxn ang="0">
                <a:pos x="connsiteX2dup0dup1dup2" y="connsiteY2dup0dup1dup2"/>
              </a:cxn>
              <a:cxn ang="0">
                <a:pos x="connsiteX3dup0dup1dup2" y="connsiteY3dup0dup1dup2"/>
              </a:cxn>
              <a:cxn ang="0">
                <a:pos x="connsiteX4dup0dup1dup2" y="connsiteY4dup0dup1dup2"/>
              </a:cxn>
            </a:cxnLst>
            <a:rect l="l" t="t" r="r" b="b"/>
            <a:pathLst>
              <a:path w="4392706" h="5152465">
                <a:moveTo>
                  <a:pt x="0" y="8965"/>
                </a:moveTo>
                <a:lnTo>
                  <a:pt x="2716306" y="0"/>
                </a:lnTo>
                <a:lnTo>
                  <a:pt x="4392706" y="5152465"/>
                </a:lnTo>
                <a:lnTo>
                  <a:pt x="0" y="5152465"/>
                </a:lnTo>
                <a:lnTo>
                  <a:pt x="0" y="8965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1787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39284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42272" y="2136386"/>
            <a:ext cx="2146248" cy="747897"/>
          </a:xfrm>
          <a:prstGeom prst="rect">
            <a:avLst/>
          </a:prstGeom>
        </p:spPr>
        <p:txBody>
          <a:bodyPr anchor="ctr"/>
          <a:lstStyle>
            <a:lvl1pPr>
              <a:defRPr sz="2700" cap="all" baseline="0"/>
            </a:lvl1pPr>
          </a:lstStyle>
          <a:p>
            <a:r>
              <a:rPr lang="en-GB"/>
              <a:t>Title title title title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679249"/>
            <a:ext cx="1868206" cy="462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7358" y="4659207"/>
            <a:ext cx="560478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s-ES" sz="70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58" y="4659207"/>
            <a:ext cx="560478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s-ES" sz="70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358" y="4659207"/>
            <a:ext cx="560478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s-ES" sz="70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58" y="4659207"/>
            <a:ext cx="560478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s-ES" sz="70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358" y="4659207"/>
            <a:ext cx="560478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s-ES" sz="70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28578" y="4681185"/>
            <a:ext cx="1868206" cy="4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95" tIns="31098" rIns="62195" bIns="31098"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47358" y="4659207"/>
            <a:ext cx="560478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s-ES" sz="70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358" y="4659207"/>
            <a:ext cx="560478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s-ES" sz="70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247358" y="4659207"/>
            <a:ext cx="560478" cy="24677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240">
              <a:spcBef>
                <a:spcPts val="816"/>
              </a:spcBef>
            </a:pPr>
            <a:fld id="{5575D932-8F50-448D-A3FF-976A850649DE}" type="slidenum">
              <a:rPr lang="en-GB" sz="700" smtClean="0">
                <a:solidFill>
                  <a:schemeClr val="bg2"/>
                </a:solidFill>
              </a:rPr>
              <a:pPr marL="3240">
                <a:spcBef>
                  <a:spcPts val="816"/>
                </a:spcBef>
              </a:pPr>
              <a:t>‹Nº›</a:t>
            </a:fld>
            <a:endParaRPr lang="es-ES" sz="7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959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95" y="1388443"/>
            <a:ext cx="8653123" cy="26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‹Nº›</a:t>
            </a:fld>
            <a:endParaRPr lang="es-ES" sz="800" kern="120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0" descr="IPSOS_GAMECHANGERS_blue.png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71" b="-1"/>
          <a:stretch/>
        </p:blipFill>
        <p:spPr>
          <a:xfrm>
            <a:off x="8521945" y="4594675"/>
            <a:ext cx="377327" cy="35598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756F9C7-4A58-47ED-AAA5-C19A97140B0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40" y="4563308"/>
            <a:ext cx="691292" cy="580192"/>
          </a:xfrm>
          <a:prstGeom prst="rect">
            <a:avLst/>
          </a:prstGeom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839C6EB-AEA9-4875-A6F9-339B80C812E1}"/>
              </a:ext>
            </a:extLst>
          </p:cNvPr>
          <p:cNvSpPr txBox="1"/>
          <p:nvPr userDrawn="1">
            <p:custDataLst>
              <p:tags r:id="rId38"/>
            </p:custDataLst>
          </p:nvPr>
        </p:nvSpPr>
        <p:spPr>
          <a:xfrm>
            <a:off x="56411" y="79138"/>
            <a:ext cx="9089177" cy="45776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endParaRPr lang="en-US" sz="1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5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701" r:id="rId36"/>
  </p:sldLayoutIdLst>
  <p:transition/>
  <p:hf hdr="0"/>
  <p:txStyles>
    <p:titleStyle>
      <a:lvl1pPr algn="l" defTabSz="924282" rtl="0" eaLnBrk="1" latinLnBrk="0" hangingPunct="1">
        <a:lnSpc>
          <a:spcPct val="90000"/>
        </a:lnSpc>
        <a:spcBef>
          <a:spcPts val="408"/>
        </a:spcBef>
        <a:buNone/>
        <a:defRPr sz="3300" b="1" kern="1200">
          <a:solidFill>
            <a:schemeClr val="bg1">
              <a:lumMod val="50000"/>
            </a:schemeClr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6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240" indent="0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86802" indent="-186802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11" indent="-191121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06834" indent="-176004" algn="l" defTabSz="924282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775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91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056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198" indent="-231070" algn="l" defTabSz="92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140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428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6422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856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0704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284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498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97126" algn="l" defTabSz="92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8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33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32.png"/><Relationship Id="rId5" Type="http://schemas.openxmlformats.org/officeDocument/2006/relationships/tags" Target="../tags/tag62.xml"/><Relationship Id="rId10" Type="http://schemas.openxmlformats.org/officeDocument/2006/relationships/image" Target="../media/image31.png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4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7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1.png"/><Relationship Id="rId2" Type="http://schemas.openxmlformats.org/officeDocument/2006/relationships/tags" Target="../tags/tag69.xml"/><Relationship Id="rId16" Type="http://schemas.openxmlformats.org/officeDocument/2006/relationships/image" Target="../media/image36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30.png"/><Relationship Id="rId5" Type="http://schemas.openxmlformats.org/officeDocument/2006/relationships/tags" Target="../tags/tag72.xml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11.xml"/><Relationship Id="rId4" Type="http://schemas.openxmlformats.org/officeDocument/2006/relationships/tags" Target="../tags/tag71.xml"/><Relationship Id="rId9" Type="http://schemas.openxmlformats.org/officeDocument/2006/relationships/slideLayout" Target="../slideLayouts/slideLayout8.xml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8.xml"/><Relationship Id="rId7" Type="http://schemas.openxmlformats.org/officeDocument/2006/relationships/image" Target="../media/image30.png"/><Relationship Id="rId12" Type="http://schemas.openxmlformats.org/officeDocument/2006/relationships/image" Target="../media/image28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5.png"/><Relationship Id="rId4" Type="http://schemas.openxmlformats.org/officeDocument/2006/relationships/tags" Target="../tags/tag79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4.png"/><Relationship Id="rId3" Type="http://schemas.openxmlformats.org/officeDocument/2006/relationships/tags" Target="../tags/tag82.xml"/><Relationship Id="rId7" Type="http://schemas.openxmlformats.org/officeDocument/2006/relationships/image" Target="../media/image30.png"/><Relationship Id="rId12" Type="http://schemas.openxmlformats.org/officeDocument/2006/relationships/image" Target="../media/image25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5.png"/><Relationship Id="rId4" Type="http://schemas.openxmlformats.org/officeDocument/2006/relationships/tags" Target="../tags/tag83.xml"/><Relationship Id="rId9" Type="http://schemas.openxmlformats.org/officeDocument/2006/relationships/image" Target="../media/image7.png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.png"/><Relationship Id="rId5" Type="http://schemas.openxmlformats.org/officeDocument/2006/relationships/image" Target="../media/image39.jpe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5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41.png"/><Relationship Id="rId2" Type="http://schemas.openxmlformats.org/officeDocument/2006/relationships/tags" Target="../tags/tag87.xml"/><Relationship Id="rId16" Type="http://schemas.openxmlformats.org/officeDocument/2006/relationships/image" Target="../media/image43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40.png"/><Relationship Id="rId5" Type="http://schemas.openxmlformats.org/officeDocument/2006/relationships/tags" Target="../tags/tag90.xml"/><Relationship Id="rId15" Type="http://schemas.openxmlformats.org/officeDocument/2006/relationships/image" Target="../media/image42.png"/><Relationship Id="rId10" Type="http://schemas.openxmlformats.org/officeDocument/2006/relationships/image" Target="../media/image39.jpeg"/><Relationship Id="rId4" Type="http://schemas.openxmlformats.org/officeDocument/2006/relationships/tags" Target="../tags/tag89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image" Target="../media/image8.png"/><Relationship Id="rId39" Type="http://schemas.openxmlformats.org/officeDocument/2006/relationships/image" Target="../media/image21.jpeg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34" Type="http://schemas.openxmlformats.org/officeDocument/2006/relationships/image" Target="../media/image16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image" Target="../media/image11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image" Target="../media/image13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95.xml"/><Relationship Id="rId7" Type="http://schemas.openxmlformats.org/officeDocument/2006/relationships/image" Target="../media/image39.jpe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96.xml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.png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01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8.png"/><Relationship Id="rId5" Type="http://schemas.openxmlformats.org/officeDocument/2006/relationships/tags" Target="../tags/tag103.xml"/><Relationship Id="rId10" Type="http://schemas.openxmlformats.org/officeDocument/2006/relationships/image" Target="../media/image14.png"/><Relationship Id="rId4" Type="http://schemas.openxmlformats.org/officeDocument/2006/relationships/tags" Target="../tags/tag102.xml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06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8.png"/><Relationship Id="rId5" Type="http://schemas.openxmlformats.org/officeDocument/2006/relationships/tags" Target="../tags/tag108.xml"/><Relationship Id="rId10" Type="http://schemas.openxmlformats.org/officeDocument/2006/relationships/image" Target="../media/image14.png"/><Relationship Id="rId4" Type="http://schemas.openxmlformats.org/officeDocument/2006/relationships/tags" Target="../tags/tag107.xml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25.png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13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15.xml"/><Relationship Id="rId10" Type="http://schemas.openxmlformats.org/officeDocument/2006/relationships/image" Target="../media/image14.png"/><Relationship Id="rId4" Type="http://schemas.openxmlformats.org/officeDocument/2006/relationships/tags" Target="../tags/tag114.xml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6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9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9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0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3.xml"/><Relationship Id="rId7" Type="http://schemas.openxmlformats.org/officeDocument/2006/relationships/image" Target="../media/image28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47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4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5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6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8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8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1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14.png"/><Relationship Id="rId5" Type="http://schemas.openxmlformats.org/officeDocument/2006/relationships/tags" Target="../tags/tag36.xml"/><Relationship Id="rId10" Type="http://schemas.openxmlformats.org/officeDocument/2006/relationships/image" Target="../media/image25.png"/><Relationship Id="rId4" Type="http://schemas.openxmlformats.org/officeDocument/2006/relationships/tags" Target="../tags/tag35.xml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14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26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42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49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8.png"/><Relationship Id="rId5" Type="http://schemas.openxmlformats.org/officeDocument/2006/relationships/tags" Target="../tags/tag51.xml"/><Relationship Id="rId10" Type="http://schemas.openxmlformats.org/officeDocument/2006/relationships/image" Target="../media/image14.png"/><Relationship Id="rId4" Type="http://schemas.openxmlformats.org/officeDocument/2006/relationships/tags" Target="../tags/tag50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382320" y="1702419"/>
            <a:ext cx="6192688" cy="472344"/>
          </a:xfrm>
        </p:spPr>
        <p:txBody>
          <a:bodyPr/>
          <a:lstStyle/>
          <a:p>
            <a:pPr algn="ctr">
              <a:defRPr b="0" i="0"/>
            </a:pPr>
            <a:r>
              <a:rPr lang="es-ES" sz="3200" b="1">
                <a:solidFill>
                  <a:schemeClr val="bg1"/>
                </a:solidFill>
                <a:latin typeface="Raleway" panose="020B0003030101060003" pitchFamily="34" charset="0"/>
              </a:rPr>
              <a:t>Barómetro vacacional </a:t>
            </a:r>
            <a:br>
              <a:rPr lang="es-ES" sz="3200" b="1">
                <a:solidFill>
                  <a:schemeClr val="bg1"/>
                </a:solidFill>
                <a:latin typeface="Raleway" panose="020B0003030101060003" pitchFamily="34" charset="0"/>
              </a:rPr>
            </a:br>
            <a:r>
              <a:rPr lang="es-ES" sz="3200" b="1">
                <a:solidFill>
                  <a:schemeClr val="bg1"/>
                </a:solidFill>
                <a:latin typeface="Raleway" panose="020B0003030101060003" pitchFamily="34" charset="0"/>
              </a:rPr>
              <a:t>España</a:t>
            </a:r>
            <a:br>
              <a:rPr lang="es-ES" sz="3200" b="1">
                <a:solidFill>
                  <a:schemeClr val="bg1"/>
                </a:solidFill>
                <a:latin typeface="Raleway" panose="020B0003030101060003" pitchFamily="34" charset="0"/>
              </a:rPr>
            </a:br>
            <a:br>
              <a:rPr/>
            </a:br>
            <a:endParaRPr lang="es-ES" sz="3200" b="1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347295" y="2048763"/>
            <a:ext cx="4450998" cy="787538"/>
          </a:xfrm>
        </p:spPr>
        <p:txBody>
          <a:bodyPr/>
          <a:lstStyle/>
          <a:p>
            <a:pPr algn="ctr">
              <a:defRPr b="0" i="0"/>
            </a:pPr>
            <a:r>
              <a:rPr lang="es-ES">
                <a:solidFill>
                  <a:schemeClr val="bg1"/>
                </a:solidFill>
                <a:latin typeface="Raleway" panose="020B0003030101060003" pitchFamily="34" charset="0"/>
              </a:rPr>
              <a:t>Ipsos / </a:t>
            </a:r>
            <a:r>
              <a:rPr lang="es-ES" err="1">
                <a:solidFill>
                  <a:schemeClr val="bg1"/>
                </a:solidFill>
                <a:latin typeface="Raleway" panose="020B0003030101060003" pitchFamily="34" charset="0"/>
              </a:rPr>
              <a:t>Europ</a:t>
            </a:r>
            <a:r>
              <a:rPr lang="es-ES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  <a:r>
              <a:rPr lang="es-ES" err="1">
                <a:solidFill>
                  <a:schemeClr val="bg1"/>
                </a:solidFill>
                <a:latin typeface="Raleway" panose="020B0003030101060003" pitchFamily="34" charset="0"/>
              </a:rPr>
              <a:t>Assistance</a:t>
            </a:r>
            <a:r>
              <a:rPr lang="es-ES">
                <a:solidFill>
                  <a:schemeClr val="bg1"/>
                </a:solidFill>
                <a:latin typeface="Raleway" panose="020B0003030101060003" pitchFamily="34" charset="0"/>
              </a:rPr>
              <a:t> </a:t>
            </a:r>
          </a:p>
          <a:p>
            <a:pPr algn="ctr">
              <a:defRPr b="0" i="0"/>
            </a:pPr>
            <a:r>
              <a:rPr lang="es-ES">
                <a:solidFill>
                  <a:schemeClr val="bg1"/>
                </a:solidFill>
                <a:latin typeface="Raleway" panose="020B0003030101060003" pitchFamily="34" charset="0"/>
              </a:rPr>
              <a:t>Edición </a:t>
            </a:r>
            <a:r>
              <a:rPr lang="es-ES" err="1">
                <a:solidFill>
                  <a:schemeClr val="bg1"/>
                </a:solidFill>
                <a:latin typeface="Raleway" panose="020B0003030101060003" pitchFamily="34" charset="0"/>
              </a:rPr>
              <a:t>nº</a:t>
            </a:r>
            <a:r>
              <a:rPr lang="es-ES">
                <a:solidFill>
                  <a:schemeClr val="bg1"/>
                </a:solidFill>
                <a:latin typeface="Raleway" panose="020B0003030101060003" pitchFamily="34" charset="0"/>
              </a:rPr>
              <a:t> 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1476449" y="4948014"/>
            <a:ext cx="7056785" cy="160540"/>
          </a:xfrm>
        </p:spPr>
        <p:txBody>
          <a:bodyPr/>
          <a:lstStyle/>
          <a:p>
            <a:pPr>
              <a:defRPr b="0" i="0"/>
            </a:pPr>
            <a:r>
              <a:rPr lang="es-ES" sz="600">
                <a:solidFill>
                  <a:srgbClr val="002060"/>
                </a:solidFill>
              </a:rPr>
              <a:t>© 2021 Ipsos. Todos los derechos reservados Contiene información confidencial y propietaria exclusiva de Ipsos que no podrá ser divulgada o reproducida sin el consentimiento previo por escrito de Ipsos.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000C7217-F96D-425D-BC70-51729E1E18C5}"/>
              </a:ext>
            </a:extLst>
          </p:cNvPr>
          <p:cNvGrpSpPr/>
          <p:nvPr/>
        </p:nvGrpSpPr>
        <p:grpSpPr>
          <a:xfrm>
            <a:off x="6965726" y="4594675"/>
            <a:ext cx="1933546" cy="355982"/>
            <a:chOff x="10239375" y="6688139"/>
            <a:chExt cx="2842245" cy="523426"/>
          </a:xfrm>
        </p:grpSpPr>
        <p:pic>
          <p:nvPicPr>
            <p:cNvPr id="22" name="Picture 10" descr="IPSOS_GAMECHANGERS_blue.png">
              <a:extLst>
                <a:ext uri="{FF2B5EF4-FFF2-40B4-BE49-F238E27FC236}">
                  <a16:creationId xmlns:a16="http://schemas.microsoft.com/office/drawing/2014/main" id="{3A8B6409-A66A-4B12-8E78-D161E9B4F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24" name="Picture 11" descr="IPSOS_GAMECHANGERS_blue.png">
              <a:extLst>
                <a:ext uri="{FF2B5EF4-FFF2-40B4-BE49-F238E27FC236}">
                  <a16:creationId xmlns:a16="http://schemas.microsoft.com/office/drawing/2014/main" id="{E144D2FE-93E8-40C7-8161-01A6C2470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3247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10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E9E18BB-4E65-4B0C-9685-F78E8D75CA9A}"/>
              </a:ext>
            </a:extLst>
          </p:cNvPr>
          <p:cNvSpPr/>
          <p:nvPr/>
        </p:nvSpPr>
        <p:spPr>
          <a:xfrm>
            <a:off x="483805" y="997259"/>
            <a:ext cx="3887303" cy="3495442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3826400-C923-40E9-A038-BAC212D50237}"/>
              </a:ext>
            </a:extLst>
          </p:cNvPr>
          <p:cNvSpPr/>
          <p:nvPr/>
        </p:nvSpPr>
        <p:spPr>
          <a:xfrm>
            <a:off x="4572793" y="997259"/>
            <a:ext cx="3887303" cy="3495442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7B2F483-866F-414A-8DBB-7C2B80D37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476645"/>
              </p:ext>
            </p:extLst>
          </p:nvPr>
        </p:nvGraphicFramePr>
        <p:xfrm>
          <a:off x="546917" y="1283806"/>
          <a:ext cx="2882083" cy="3056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2083">
                  <a:extLst>
                    <a:ext uri="{9D8B030D-6E8A-4147-A177-3AD203B41FA5}">
                      <a16:colId xmlns:a16="http://schemas.microsoft.com/office/drawing/2014/main" val="1984624198"/>
                    </a:ext>
                  </a:extLst>
                </a:gridCol>
              </a:tblGrid>
              <a:tr h="35847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Vacunarse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28113"/>
                  </a:ext>
                </a:extLst>
              </a:tr>
              <a:tr h="48034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Respetar estrictamente la distancia social con sus familiares durante 2 semanas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495947"/>
                  </a:ext>
                </a:extLst>
              </a:tr>
              <a:tr h="35847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Compartir los datos sanitarios con el gobierno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995846"/>
                  </a:ext>
                </a:extLst>
              </a:tr>
              <a:tr h="35847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Hacerse una prueba semanalmente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203820"/>
                  </a:ext>
                </a:extLst>
              </a:tr>
              <a:tr h="35847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Compartir los datos sanitarios con empresas privadas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521345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Conformidad con el monitoreo a través de aplicaciones de </a:t>
                      </a:r>
                      <a:r>
                        <a:rPr lang="es-ES" sz="1100" kern="1200" noProof="0" err="1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geolocalización</a:t>
                      </a:r>
                      <a:endParaRPr lang="es-ES" sz="1100" kern="1200" noProof="0">
                        <a:solidFill>
                          <a:srgbClr val="66686A"/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272608"/>
                  </a:ext>
                </a:extLst>
              </a:tr>
              <a:tr h="35847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Confinarse durante varios días antes o después del viaje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56942"/>
                  </a:ext>
                </a:extLst>
              </a:tr>
              <a:tr h="35847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Viajar en solitario a un lugar aislado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841497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25742D2-4438-47CD-9B9E-53F60ADD8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57045"/>
              </p:ext>
            </p:extLst>
          </p:nvPr>
        </p:nvGraphicFramePr>
        <p:xfrm>
          <a:off x="3336228" y="1283806"/>
          <a:ext cx="917114" cy="3056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448">
                  <a:extLst>
                    <a:ext uri="{9D8B030D-6E8A-4147-A177-3AD203B41FA5}">
                      <a16:colId xmlns:a16="http://schemas.microsoft.com/office/drawing/2014/main" val="954166400"/>
                    </a:ext>
                  </a:extLst>
                </a:gridCol>
                <a:gridCol w="458666">
                  <a:extLst>
                    <a:ext uri="{9D8B030D-6E8A-4147-A177-3AD203B41FA5}">
                      <a16:colId xmlns:a16="http://schemas.microsoft.com/office/drawing/2014/main" val="1243840777"/>
                    </a:ext>
                  </a:extLst>
                </a:gridCol>
              </a:tblGrid>
              <a:tr h="3820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260927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434651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812026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788289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361329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287364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062112"/>
                  </a:ext>
                </a:extLst>
              </a:tr>
              <a:tr h="3820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48600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A9FDDFFD-F6CD-475A-BAA2-DDDE5CB79377}"/>
              </a:ext>
            </a:extLst>
          </p:cNvPr>
          <p:cNvSpPr/>
          <p:nvPr/>
        </p:nvSpPr>
        <p:spPr>
          <a:xfrm>
            <a:off x="1025237" y="4292004"/>
            <a:ext cx="29856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¿Qué estaría dispuesto a hacer para volver a viajar?</a:t>
            </a:r>
            <a:endParaRPr lang="es-ES" sz="900"/>
          </a:p>
        </p:txBody>
      </p:sp>
      <p:pic>
        <p:nvPicPr>
          <p:cNvPr id="9" name="Picture 4" descr="Europäische-Union">
            <a:extLst>
              <a:ext uri="{FF2B5EF4-FFF2-40B4-BE49-F238E27FC236}">
                <a16:creationId xmlns:a16="http://schemas.microsoft.com/office/drawing/2014/main" id="{3618063D-00F2-4226-8D23-8077C037F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2033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7" descr="Spanien">
            <a:extLst>
              <a:ext uri="{FF2B5EF4-FFF2-40B4-BE49-F238E27FC236}">
                <a16:creationId xmlns:a16="http://schemas.microsoft.com/office/drawing/2014/main" id="{4B8205AF-FC88-4337-8D0D-ED4215FA1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892" y="1062033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F970C703-246C-45B1-9814-3ABA3885E6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8601" y="1052119"/>
            <a:ext cx="2512610" cy="20455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Medidas para volver a viajar (%)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E9D27CB-6375-4967-B3DF-ABF3FAF91D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9963" y="4893542"/>
            <a:ext cx="3670110" cy="24995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57DAC16-9352-43B2-85D8-C3C25F1614F7}"/>
              </a:ext>
            </a:extLst>
          </p:cNvPr>
          <p:cNvSpPr/>
          <p:nvPr/>
        </p:nvSpPr>
        <p:spPr>
          <a:xfrm>
            <a:off x="483805" y="79296"/>
            <a:ext cx="4287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MUY DISPUESTOS A VACUNARSE, MODERADAMENTE A FAVOR DE OTRAS MEDIDAS</a:t>
            </a:r>
            <a:endParaRPr lang="es-ES" b="1">
              <a:latin typeface="Raleway" panose="020B0604020202020204" charset="0"/>
            </a:endParaRPr>
          </a:p>
        </p:txBody>
      </p:sp>
      <p:graphicFrame>
        <p:nvGraphicFramePr>
          <p:cNvPr id="14" name="Tableau 6">
            <a:extLst>
              <a:ext uri="{FF2B5EF4-FFF2-40B4-BE49-F238E27FC236}">
                <a16:creationId xmlns:a16="http://schemas.microsoft.com/office/drawing/2014/main" id="{BBA539E4-798F-41D4-9217-3250A2355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794314"/>
              </p:ext>
            </p:extLst>
          </p:nvPr>
        </p:nvGraphicFramePr>
        <p:xfrm>
          <a:off x="4694402" y="1314033"/>
          <a:ext cx="2621901" cy="3025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1901">
                  <a:extLst>
                    <a:ext uri="{9D8B030D-6E8A-4147-A177-3AD203B41FA5}">
                      <a16:colId xmlns:a16="http://schemas.microsoft.com/office/drawing/2014/main" val="1984624198"/>
                    </a:ext>
                  </a:extLst>
                </a:gridCol>
              </a:tblGrid>
              <a:tr h="28853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Evitar viajar a países específicos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28113"/>
                  </a:ext>
                </a:extLst>
              </a:tr>
              <a:tr h="28853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Evitar los lugares abarrotados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495947"/>
                  </a:ext>
                </a:extLst>
              </a:tr>
              <a:tr h="28853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Pasar las vacaciones en su propio país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995846"/>
                  </a:ext>
                </a:extLst>
              </a:tr>
              <a:tr h="28853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Favorecer los destinos cercanos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203820"/>
                  </a:ext>
                </a:extLst>
              </a:tr>
              <a:tr h="28853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Evitar ir en crucero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521345"/>
                  </a:ext>
                </a:extLst>
              </a:tr>
              <a:tr h="31941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Viajar sólo después de vacunarse contra el </a:t>
                      </a:r>
                      <a:r>
                        <a:rPr lang="es-ES" sz="1100" kern="1200" err="1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COVID</a:t>
                      </a: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-19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272608"/>
                  </a:ext>
                </a:extLst>
              </a:tr>
              <a:tr h="31941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Hacerse un test </a:t>
                      </a:r>
                      <a:r>
                        <a:rPr lang="es-ES" sz="1100" kern="1200" err="1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COVID</a:t>
                      </a: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-19 antes de salir de vacaciones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890950"/>
                  </a:ext>
                </a:extLst>
              </a:tr>
              <a:tr h="28853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Evitar volar e ir a los aeropuertos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962844"/>
                  </a:ext>
                </a:extLst>
              </a:tr>
              <a:tr h="31941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Evitar coger el tren e ir a estaciones de ferrocarril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56942"/>
                  </a:ext>
                </a:extLst>
              </a:tr>
              <a:tr h="28853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Evitar quedarse en un hotel / complejo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841497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8B8DB397-FFE9-490E-A8D8-FAF40C6E6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35717"/>
              </p:ext>
            </p:extLst>
          </p:nvPr>
        </p:nvGraphicFramePr>
        <p:xfrm>
          <a:off x="7316303" y="1304586"/>
          <a:ext cx="941006" cy="2987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731">
                  <a:extLst>
                    <a:ext uri="{9D8B030D-6E8A-4147-A177-3AD203B41FA5}">
                      <a16:colId xmlns:a16="http://schemas.microsoft.com/office/drawing/2014/main" val="1302532821"/>
                    </a:ext>
                  </a:extLst>
                </a:gridCol>
                <a:gridCol w="474275">
                  <a:extLst>
                    <a:ext uri="{9D8B030D-6E8A-4147-A177-3AD203B41FA5}">
                      <a16:colId xmlns:a16="http://schemas.microsoft.com/office/drawing/2014/main" val="100774779"/>
                    </a:ext>
                  </a:extLst>
                </a:gridCol>
              </a:tblGrid>
              <a:tr h="298742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142854"/>
                  </a:ext>
                </a:extLst>
              </a:tr>
              <a:tr h="298742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172533"/>
                  </a:ext>
                </a:extLst>
              </a:tr>
              <a:tr h="298742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601128"/>
                  </a:ext>
                </a:extLst>
              </a:tr>
              <a:tr h="298742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795705"/>
                  </a:ext>
                </a:extLst>
              </a:tr>
              <a:tr h="298742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37410"/>
                  </a:ext>
                </a:extLst>
              </a:tr>
              <a:tr h="298742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202919"/>
                  </a:ext>
                </a:extLst>
              </a:tr>
              <a:tr h="298742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907433"/>
                  </a:ext>
                </a:extLst>
              </a:tr>
              <a:tr h="298742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103704"/>
                  </a:ext>
                </a:extLst>
              </a:tr>
              <a:tr h="298742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133367"/>
                  </a:ext>
                </a:extLst>
              </a:tr>
              <a:tr h="298742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295977"/>
                  </a:ext>
                </a:extLst>
              </a:tr>
            </a:tbl>
          </a:graphicData>
        </a:graphic>
      </p:graphicFrame>
      <p:pic>
        <p:nvPicPr>
          <p:cNvPr id="16" name="Picture 4" descr="Europäische-Union">
            <a:extLst>
              <a:ext uri="{FF2B5EF4-FFF2-40B4-BE49-F238E27FC236}">
                <a16:creationId xmlns:a16="http://schemas.microsoft.com/office/drawing/2014/main" id="{FE0E1CF4-789F-4C29-A193-4982A4011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65" y="1062033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7" descr="Spanien">
            <a:extLst>
              <a:ext uri="{FF2B5EF4-FFF2-40B4-BE49-F238E27FC236}">
                <a16:creationId xmlns:a16="http://schemas.microsoft.com/office/drawing/2014/main" id="{38D63054-E59D-4322-828A-D7EE0A749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57" y="1062033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8683F46E-EA1A-4BBB-81C4-D74E3B5DA098}"/>
              </a:ext>
            </a:extLst>
          </p:cNvPr>
          <p:cNvSpPr/>
          <p:nvPr/>
        </p:nvSpPr>
        <p:spPr>
          <a:xfrm>
            <a:off x="4685018" y="430372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A nivel personal, cuando viaje, tiene intención de hacer lo siguiente: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8F0AB2C7-3F6A-40C4-AA0F-31A3DBE2375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72793" y="1067625"/>
            <a:ext cx="2976624" cy="20455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PRECAUCIONES para volver a viajar (%)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A203956-4976-4769-A03D-BF2C28B60022}"/>
              </a:ext>
            </a:extLst>
          </p:cNvPr>
          <p:cNvSpPr/>
          <p:nvPr/>
        </p:nvSpPr>
        <p:spPr>
          <a:xfrm>
            <a:off x="4558937" y="87601"/>
            <a:ext cx="4361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VIAJARÁN A ESPAÑA, FAVORECIENDO DESTINOS CERCANOS, Y EVITANDO LUGARES ABARROTADOS</a:t>
            </a:r>
            <a:endParaRPr lang="es-ES" b="1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334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11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B82689-A1D1-4CE6-A173-C355213AF663}"/>
              </a:ext>
            </a:extLst>
          </p:cNvPr>
          <p:cNvSpPr/>
          <p:nvPr/>
        </p:nvSpPr>
        <p:spPr>
          <a:xfrm>
            <a:off x="483805" y="1002626"/>
            <a:ext cx="3887303" cy="3495442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F4623D3E-007D-437B-86C5-CEDEC3AA7BC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8600" y="1052119"/>
            <a:ext cx="2995818" cy="20455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Intención de vacunación covid-19 en </a:t>
            </a:r>
            <a:r>
              <a:rPr lang="es-ES" sz="1000" b="1" kern="0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españa</a:t>
            </a: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(%)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A2B8E26-5901-4939-9866-D33395F893EC}"/>
              </a:ext>
            </a:extLst>
          </p:cNvPr>
          <p:cNvSpPr/>
          <p:nvPr/>
        </p:nvSpPr>
        <p:spPr>
          <a:xfrm>
            <a:off x="483805" y="79296"/>
            <a:ext cx="3887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LOS ESPAÑOLES SON LOS MÁS DISPUESTOS A VACUNARSE</a:t>
            </a:r>
            <a:endParaRPr lang="es-ES" b="1">
              <a:latin typeface="Raleway" panose="020B060402020202020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FC03DB-5D83-406C-B2B8-9C634D850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02309" y="1638715"/>
            <a:ext cx="5394198" cy="229253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7F15386-0744-4C94-B0EE-F82FB3DE47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9963" y="4893542"/>
            <a:ext cx="3670110" cy="249958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CA00AD5D-21A4-4A54-A7B6-988D8160B452}"/>
              </a:ext>
            </a:extLst>
          </p:cNvPr>
          <p:cNvSpPr/>
          <p:nvPr/>
        </p:nvSpPr>
        <p:spPr>
          <a:xfrm>
            <a:off x="4494696" y="1002626"/>
            <a:ext cx="4386068" cy="3495442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graphicFrame>
        <p:nvGraphicFramePr>
          <p:cNvPr id="20" name="Tableau 6">
            <a:extLst>
              <a:ext uri="{FF2B5EF4-FFF2-40B4-BE49-F238E27FC236}">
                <a16:creationId xmlns:a16="http://schemas.microsoft.com/office/drawing/2014/main" id="{8ADD055E-361D-490B-9658-4BCF8B10D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411658"/>
              </p:ext>
            </p:extLst>
          </p:nvPr>
        </p:nvGraphicFramePr>
        <p:xfrm>
          <a:off x="4531231" y="1387864"/>
          <a:ext cx="3348658" cy="2794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8658">
                  <a:extLst>
                    <a:ext uri="{9D8B030D-6E8A-4147-A177-3AD203B41FA5}">
                      <a16:colId xmlns:a16="http://schemas.microsoft.com/office/drawing/2014/main" val="1984624198"/>
                    </a:ext>
                  </a:extLst>
                </a:gridCol>
              </a:tblGrid>
              <a:tr h="42283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Debe incluir protección de la privacidad de los individuos</a:t>
                      </a:r>
                    </a:p>
                  </a:txBody>
                  <a:tcPr marL="19050" marR="1905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28113"/>
                  </a:ext>
                </a:extLst>
              </a:tr>
              <a:tr h="65529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Entiendo que estas iniciativas están enfocadas a agilizar los viajes internacionales – con acuerdo entre gobiernos y negocios para alcanzar un formato aceptado universalmente</a:t>
                      </a:r>
                    </a:p>
                  </a:txBody>
                  <a:tcPr marL="19050" marR="1905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203820"/>
                  </a:ext>
                </a:extLst>
              </a:tr>
              <a:tr h="42283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Viajar al extranjero puede resultar más complicado</a:t>
                      </a:r>
                    </a:p>
                  </a:txBody>
                  <a:tcPr marL="19050" marR="1905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521345"/>
                  </a:ext>
                </a:extLst>
              </a:tr>
              <a:tr h="42283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Necesario agilizar la vuelta a viajar con normalidad</a:t>
                      </a:r>
                    </a:p>
                  </a:txBody>
                  <a:tcPr marL="19050" marR="1905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272608"/>
                  </a:ext>
                </a:extLst>
              </a:tr>
              <a:tr h="42283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El acceso por igual a este pasaporte no está garantizado</a:t>
                      </a:r>
                    </a:p>
                  </a:txBody>
                  <a:tcPr marL="19050" marR="1905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56942"/>
                  </a:ext>
                </a:extLst>
              </a:tr>
              <a:tr h="42283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Un obstáculo para viajar al extranjero que me hará  viajar sólo en mi propio país</a:t>
                      </a:r>
                    </a:p>
                  </a:txBody>
                  <a:tcPr marL="19050" marR="19050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841497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28406C09-4253-4BB1-8804-12D6EEDF0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55737"/>
              </p:ext>
            </p:extLst>
          </p:nvPr>
        </p:nvGraphicFramePr>
        <p:xfrm>
          <a:off x="7879888" y="1309255"/>
          <a:ext cx="1000875" cy="2895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175">
                  <a:extLst>
                    <a:ext uri="{9D8B030D-6E8A-4147-A177-3AD203B41FA5}">
                      <a16:colId xmlns:a16="http://schemas.microsoft.com/office/drawing/2014/main" val="2694410899"/>
                    </a:ext>
                  </a:extLst>
                </a:gridCol>
                <a:gridCol w="490700">
                  <a:extLst>
                    <a:ext uri="{9D8B030D-6E8A-4147-A177-3AD203B41FA5}">
                      <a16:colId xmlns:a16="http://schemas.microsoft.com/office/drawing/2014/main" val="3749742525"/>
                    </a:ext>
                  </a:extLst>
                </a:gridCol>
              </a:tblGrid>
              <a:tr h="5010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84</a:t>
                      </a:r>
                      <a:r>
                        <a:rPr lang="fr-FR" b="0" i="0">
                          <a:solidFill>
                            <a:srgbClr val="222223"/>
                          </a:solidFill>
                          <a:effectLst/>
                          <a:latin typeface="Raleway" panose="020B0604020202020204" charset="0"/>
                        </a:rPr>
                        <a:t>​</a:t>
                      </a:r>
                      <a:endParaRPr lang="fr-FR" b="0" i="0">
                        <a:solidFill>
                          <a:srgbClr val="222223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089329"/>
                  </a:ext>
                </a:extLst>
              </a:tr>
              <a:tr h="5518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77</a:t>
                      </a:r>
                      <a:r>
                        <a:rPr lang="fr-FR" b="0" i="0">
                          <a:solidFill>
                            <a:srgbClr val="222223"/>
                          </a:solidFill>
                          <a:effectLst/>
                          <a:latin typeface="Raleway" panose="020B0604020202020204" charset="0"/>
                        </a:rPr>
                        <a:t>​</a:t>
                      </a:r>
                      <a:endParaRPr lang="fr-FR" b="0" i="0">
                        <a:solidFill>
                          <a:srgbClr val="222223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8865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b="1" i="0" u="none" strike="noStrike">
                          <a:solidFill>
                            <a:srgbClr val="808080"/>
                          </a:solidFill>
                          <a:effectLst/>
                          <a:latin typeface="Raleway" panose="020B0604020202020204" charset="0"/>
                        </a:rPr>
                        <a:t>68</a:t>
                      </a:r>
                      <a:r>
                        <a:rPr lang="fr-FR" b="0" i="0">
                          <a:solidFill>
                            <a:srgbClr val="222223"/>
                          </a:solidFill>
                          <a:effectLst/>
                          <a:latin typeface="Raleway" panose="020B0604020202020204" charset="0"/>
                        </a:rPr>
                        <a:t>​</a:t>
                      </a:r>
                      <a:endParaRPr lang="fr-FR" b="0" i="0">
                        <a:solidFill>
                          <a:srgbClr val="222223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351793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75</a:t>
                      </a:r>
                      <a:r>
                        <a:rPr lang="fr-FR" b="0" i="0">
                          <a:solidFill>
                            <a:srgbClr val="222223"/>
                          </a:solidFill>
                          <a:effectLst/>
                          <a:latin typeface="Raleway" panose="020B0604020202020204" charset="0"/>
                        </a:rPr>
                        <a:t>​</a:t>
                      </a:r>
                      <a:endParaRPr lang="fr-FR" b="0" i="0">
                        <a:solidFill>
                          <a:srgbClr val="222223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65290"/>
                  </a:ext>
                </a:extLst>
              </a:tr>
              <a:tr h="34174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74</a:t>
                      </a:r>
                      <a:r>
                        <a:rPr lang="fr-FR" b="0" i="0">
                          <a:solidFill>
                            <a:srgbClr val="222223"/>
                          </a:solidFill>
                          <a:effectLst/>
                          <a:latin typeface="Raleway" panose="020B0604020202020204" charset="0"/>
                        </a:rPr>
                        <a:t>​</a:t>
                      </a:r>
                      <a:endParaRPr lang="fr-FR" b="0" i="0">
                        <a:solidFill>
                          <a:srgbClr val="222223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15356"/>
                  </a:ext>
                </a:extLst>
              </a:tr>
              <a:tr h="5010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FR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54</a:t>
                      </a:r>
                      <a:r>
                        <a:rPr lang="fr-FR" b="0" i="0">
                          <a:solidFill>
                            <a:srgbClr val="222223"/>
                          </a:solidFill>
                          <a:effectLst/>
                          <a:latin typeface="Raleway" panose="020B0604020202020204" charset="0"/>
                        </a:rPr>
                        <a:t>​</a:t>
                      </a:r>
                      <a:endParaRPr lang="fr-FR" b="0" i="0">
                        <a:solidFill>
                          <a:srgbClr val="222223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871149"/>
                  </a:ext>
                </a:extLst>
              </a:tr>
            </a:tbl>
          </a:graphicData>
        </a:graphic>
      </p:graphicFrame>
      <p:pic>
        <p:nvPicPr>
          <p:cNvPr id="22" name="Picture 4" descr="Europäische-Union">
            <a:extLst>
              <a:ext uri="{FF2B5EF4-FFF2-40B4-BE49-F238E27FC236}">
                <a16:creationId xmlns:a16="http://schemas.microsoft.com/office/drawing/2014/main" id="{8D7C511E-BE7E-4540-B290-68519F6B3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56" y="1127501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23" name="Picture 17" descr="Spanien">
            <a:extLst>
              <a:ext uri="{FF2B5EF4-FFF2-40B4-BE49-F238E27FC236}">
                <a16:creationId xmlns:a16="http://schemas.microsoft.com/office/drawing/2014/main" id="{891ED9C0-6A5E-4C21-ABF5-F30F4F354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2940" y="1127501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6FB496EE-9452-4849-9F32-2BB62D54781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73915" y="1085728"/>
            <a:ext cx="2995818" cy="20455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Opinión sobre el pasaporte sanitario (%) 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A245F2F-ECD0-415E-B8AF-F7EBD792490A}"/>
              </a:ext>
            </a:extLst>
          </p:cNvPr>
          <p:cNvSpPr/>
          <p:nvPr/>
        </p:nvSpPr>
        <p:spPr>
          <a:xfrm>
            <a:off x="4573588" y="4183369"/>
            <a:ext cx="4343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solidFill>
                  <a:srgbClr val="222223"/>
                </a:solidFill>
                <a:latin typeface="Raleway" panose="020B0604020202020204" charset="0"/>
              </a:rPr>
              <a:t>¿Qué opinas de las iniciativas globales de vacunación  inteligente o del pasaporte sanitario para recuperar el turismo global?</a:t>
            </a:r>
            <a:endParaRPr lang="es-ES" sz="90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70470A4-B9DA-4AD4-9E04-11019B6A4D07}"/>
              </a:ext>
            </a:extLst>
          </p:cNvPr>
          <p:cNvSpPr/>
          <p:nvPr/>
        </p:nvSpPr>
        <p:spPr>
          <a:xfrm>
            <a:off x="4453941" y="74681"/>
            <a:ext cx="4691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kern="0" cap="all">
                <a:solidFill>
                  <a:prstClr val="white">
                    <a:lumMod val="50000"/>
                  </a:prstClr>
                </a:solidFill>
                <a:latin typeface="Raleway" panose="020B0003030101060003" pitchFamily="34" charset="0"/>
              </a:rPr>
              <a:t>concienciados con las iniciativas globales para recuperar el turismo, pero con reservas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29768874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  <a:defRPr b="0" i="0"/>
            </a:pPr>
            <a:fld id="{A888233B-0516-4E92-9439-CA69F232BF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  <a:defRPr b="0" i="0"/>
              </a:pPr>
              <a:t>12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64605" y="550748"/>
            <a:ext cx="4938668" cy="1370403"/>
          </a:xfrm>
        </p:spPr>
        <p:txBody>
          <a:bodyPr>
            <a:noAutofit/>
          </a:bodyPr>
          <a:lstStyle/>
          <a:p>
            <a:pPr>
              <a:defRPr b="0" i="0"/>
            </a:pPr>
            <a:r>
              <a:rPr lang="es-ES" sz="4800" b="1">
                <a:solidFill>
                  <a:schemeClr val="bg1"/>
                </a:solidFill>
                <a:latin typeface="Raleway" panose="020B0604020202020204" charset="0"/>
              </a:rPr>
              <a:t>4. </a:t>
            </a:r>
            <a:br>
              <a:rPr lang="es-ES">
                <a:latin typeface="Raleway" panose="020B0604020202020204" charset="0"/>
              </a:rPr>
            </a:br>
            <a:r>
              <a:rPr lang="es-ES" sz="3200" b="1">
                <a:solidFill>
                  <a:schemeClr val="bg1"/>
                </a:solidFill>
                <a:latin typeface="Raleway" panose="020B0604020202020204" charset="0"/>
              </a:rPr>
              <a:t>2021 VERANO </a:t>
            </a:r>
          </a:p>
          <a:p>
            <a:pPr>
              <a:defRPr b="0" i="0"/>
            </a:pPr>
            <a:r>
              <a:rPr lang="es-ES" sz="3200" b="1">
                <a:solidFill>
                  <a:schemeClr val="bg1"/>
                </a:solidFill>
                <a:latin typeface="Raleway" panose="020B0604020202020204" charset="0"/>
              </a:rPr>
              <a:t>planes vacacionales: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492F5-D6FD-4E98-95BC-3E5E6536ED0B}"/>
              </a:ext>
            </a:extLst>
          </p:cNvPr>
          <p:cNvSpPr/>
          <p:nvPr/>
        </p:nvSpPr>
        <p:spPr>
          <a:xfrm>
            <a:off x="453539" y="2381869"/>
            <a:ext cx="4173879" cy="153122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Planes vacacionales de verano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Presupuesto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Duración de las vacaciones de verano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EE54E9-F832-4A6B-9A1F-0EB6BB44D974}"/>
              </a:ext>
            </a:extLst>
          </p:cNvPr>
          <p:cNvGrpSpPr/>
          <p:nvPr/>
        </p:nvGrpSpPr>
        <p:grpSpPr>
          <a:xfrm>
            <a:off x="6965726" y="4594675"/>
            <a:ext cx="1933546" cy="355982"/>
            <a:chOff x="10239375" y="6688139"/>
            <a:chExt cx="2842245" cy="523426"/>
          </a:xfrm>
        </p:grpSpPr>
        <p:pic>
          <p:nvPicPr>
            <p:cNvPr id="6" name="Picture 10" descr="IPSOS_GAMECHANGERS_blue.png">
              <a:extLst>
                <a:ext uri="{FF2B5EF4-FFF2-40B4-BE49-F238E27FC236}">
                  <a16:creationId xmlns:a16="http://schemas.microsoft.com/office/drawing/2014/main" id="{EE8ED0A9-9B2D-4631-887E-2BDC63F60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8" name="Picture 11" descr="IPSOS_GAMECHANGERS_blue.png">
              <a:extLst>
                <a:ext uri="{FF2B5EF4-FFF2-40B4-BE49-F238E27FC236}">
                  <a16:creationId xmlns:a16="http://schemas.microsoft.com/office/drawing/2014/main" id="{017561DF-4E47-46F6-91FE-2CCB85197F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51532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B1C21C3-A9DD-4F14-9C5E-8BCA4D7B131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855854"/>
            <a:ext cx="9145588" cy="3689653"/>
          </a:xfrm>
          <a:prstGeom prst="rect">
            <a:avLst/>
          </a:prstGeom>
        </p:spPr>
      </p:pic>
      <p:sp>
        <p:nvSpPr>
          <p:cNvPr id="15" name="Espace réservé du texte 2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>
          <a:xfrm>
            <a:off x="343673" y="2846839"/>
            <a:ext cx="1129042" cy="330796"/>
          </a:xfrm>
          <a:solidFill>
            <a:srgbClr val="176BAB"/>
          </a:solidFill>
        </p:spPr>
        <p:txBody>
          <a:bodyPr anchor="ctr"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200" b="1" kern="0">
                <a:solidFill>
                  <a:schemeClr val="bg1"/>
                </a:solidFill>
                <a:latin typeface="Raleway" panose="020B0003030101060003" pitchFamily="34" charset="0"/>
              </a:rPr>
              <a:t>EUROPA</a:t>
            </a:r>
          </a:p>
        </p:txBody>
      </p:sp>
      <p:sp>
        <p:nvSpPr>
          <p:cNvPr id="16" name="Espace réservé du texte 3"/>
          <p:cNvSpPr txBox="1"/>
          <p:nvPr>
            <p:custDataLst>
              <p:tags r:id="rId2"/>
            </p:custDataLst>
          </p:nvPr>
        </p:nvSpPr>
        <p:spPr>
          <a:xfrm>
            <a:off x="-315942" y="3044949"/>
            <a:ext cx="2448272" cy="1129311"/>
          </a:xfrm>
          <a:prstGeom prst="rect">
            <a:avLst/>
          </a:prstGeom>
        </p:spPr>
        <p:txBody>
          <a:bodyPr/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es-ES" sz="6000" cap="none">
                <a:solidFill>
                  <a:schemeClr val="bg1"/>
                </a:solidFill>
                <a:latin typeface="Raleway" panose="020B0003030101060003" pitchFamily="34" charset="0"/>
              </a:rPr>
              <a:t>57%</a:t>
            </a:r>
            <a:r>
              <a:rPr lang="es-ES"/>
              <a:t>              </a:t>
            </a:r>
            <a:endParaRPr lang="es-ES" sz="2000" b="1" i="1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25" name="ZoneTexte 24"/>
          <p:cNvSpPr txBox="1"/>
          <p:nvPr>
            <p:custDataLst>
              <p:tags r:id="rId3"/>
            </p:custDataLst>
          </p:nvPr>
        </p:nvSpPr>
        <p:spPr>
          <a:xfrm>
            <a:off x="1341390" y="2772818"/>
            <a:ext cx="5130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>
              <a:defRPr b="0" i="0"/>
            </a:pPr>
            <a:endParaRPr lang="x-none" sz="4000" b="1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943032"/>
            <a:ext cx="5784273" cy="294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600" b="1" kern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EVOLUCIÓN DE LOS PLANES VACACIONALES DE VERANO</a:t>
            </a:r>
            <a:r>
              <a:rPr lang="es-ES"/>
              <a:t>     </a:t>
            </a:r>
            <a:endParaRPr lang="es-ES" sz="1600" b="1" kern="0">
              <a:solidFill>
                <a:schemeClr val="bg1">
                  <a:lumMod val="5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8EB7FC35-CC89-4E87-BA5D-362D174DCC0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6411" y="248327"/>
            <a:ext cx="9089177" cy="45776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>
                <a:solidFill>
                  <a:schemeClr val="bg1">
                    <a:lumMod val="50000"/>
                  </a:schemeClr>
                </a:solidFill>
              </a:rPr>
              <a:t>LOS PLANES ESTIVALES SE HAN REDUCIDO EN COMPARACIÓN CON 2019  EN TODO EL MUNDO, PERO PERMANECEN MÁS ESTABLES EN ESPAÑA.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D78A06-3F99-4E9C-B225-DAF72715F3E4}"/>
              </a:ext>
            </a:extLst>
          </p:cNvPr>
          <p:cNvSpPr/>
          <p:nvPr/>
        </p:nvSpPr>
        <p:spPr>
          <a:xfrm>
            <a:off x="162039" y="4089451"/>
            <a:ext cx="510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¿Tiene intención de ir de vacaciones este verano, es decir, entre junio y septiembre?</a:t>
            </a:r>
          </a:p>
          <a:p>
            <a:r>
              <a:rPr lang="es-ES" sz="900" i="1">
                <a:latin typeface="Raleway" panose="020B0604020202020204" charset="0"/>
              </a:rPr>
              <a:t>Varios viajes + Un único viaje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C19DF294-494A-4A6F-8C71-EB987942DC10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04288" y="1503229"/>
            <a:ext cx="1129042" cy="330796"/>
          </a:xfrm>
          <a:prstGeom prst="rect">
            <a:avLst/>
          </a:prstGeom>
          <a:solidFill>
            <a:srgbClr val="D45429"/>
          </a:solidFill>
        </p:spPr>
        <p:txBody>
          <a:bodyPr vert="horz" lIns="73459" tIns="0" rIns="24486" bIns="0" rtlCol="0" anchor="ctr">
            <a:normAutofit/>
          </a:bodyPr>
          <a:lstStyle>
            <a:lvl1pPr marL="0" indent="0" algn="l" defTabSz="924282" rtl="0" eaLnBrk="1" latinLnBrk="0" hangingPunct="1">
              <a:lnSpc>
                <a:spcPct val="80000"/>
              </a:lnSpc>
              <a:spcBef>
                <a:spcPts val="816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1600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7599" indent="-13713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200" b="1" kern="0">
                <a:latin typeface="Raleway" panose="020B0003030101060003" pitchFamily="34" charset="0"/>
              </a:rPr>
              <a:t>ESPAÑA</a:t>
            </a:r>
          </a:p>
        </p:txBody>
      </p:sp>
      <p:grpSp>
        <p:nvGrpSpPr>
          <p:cNvPr id="24" name="Groupe 19">
            <a:extLst>
              <a:ext uri="{FF2B5EF4-FFF2-40B4-BE49-F238E27FC236}">
                <a16:creationId xmlns:a16="http://schemas.microsoft.com/office/drawing/2014/main" id="{F84A3E57-84E9-47D8-BBF1-DB3B515A2F21}"/>
              </a:ext>
            </a:extLst>
          </p:cNvPr>
          <p:cNvGrpSpPr/>
          <p:nvPr/>
        </p:nvGrpSpPr>
        <p:grpSpPr>
          <a:xfrm>
            <a:off x="-256425" y="1722119"/>
            <a:ext cx="2448272" cy="1129311"/>
            <a:chOff x="435191" y="1776271"/>
            <a:chExt cx="2448272" cy="1129311"/>
          </a:xfrm>
        </p:grpSpPr>
        <p:sp>
          <p:nvSpPr>
            <p:cNvPr id="27" name="Espace réservé du texte 3">
              <a:extLst>
                <a:ext uri="{FF2B5EF4-FFF2-40B4-BE49-F238E27FC236}">
                  <a16:creationId xmlns:a16="http://schemas.microsoft.com/office/drawing/2014/main" id="{743AA109-00A1-4A48-8FC0-659D2847D7E0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35191" y="1776271"/>
              <a:ext cx="2448272" cy="1129311"/>
            </a:xfrm>
            <a:prstGeom prst="rect">
              <a:avLst/>
            </a:prstGeom>
          </p:spPr>
          <p:txBody>
            <a:bodyPr/>
            <a:lstStyle>
              <a:lvl1pPr marL="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40" indent="0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6802" indent="-186802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11" indent="-191121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6834" indent="-176004" algn="l" defTabSz="924282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SzPct val="85000"/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1775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0391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66056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28198" indent="-231070" algn="l" defTabSz="92428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b="0" i="0"/>
              </a:pPr>
              <a:r>
                <a:rPr lang="es-ES" sz="6000" cap="none">
                  <a:solidFill>
                    <a:schemeClr val="bg1"/>
                  </a:solidFill>
                  <a:latin typeface="Raleway" panose="020B0003030101060003" pitchFamily="34" charset="0"/>
                </a:rPr>
                <a:t>58%</a:t>
              </a:r>
              <a:r>
                <a:rPr lang="es-ES"/>
                <a:t>              </a:t>
              </a:r>
              <a:endParaRPr lang="es-ES" sz="2000" b="1" i="1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28" name="ZoneTexte 16">
              <a:extLst>
                <a:ext uri="{FF2B5EF4-FFF2-40B4-BE49-F238E27FC236}">
                  <a16:creationId xmlns:a16="http://schemas.microsoft.com/office/drawing/2014/main" id="{75813DE1-C887-4227-9664-F6CE93E77DD1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271774" y="2606460"/>
              <a:ext cx="1015021" cy="215444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4763" algn="ctr">
                <a:defRPr b="0" i="0"/>
              </a:pPr>
              <a:r>
                <a:rPr lang="es-ES" sz="1400" b="1" i="1">
                  <a:solidFill>
                    <a:schemeClr val="bg1"/>
                  </a:solidFill>
                  <a:latin typeface="Raleway" panose="020B0003030101060003" pitchFamily="34" charset="0"/>
                </a:rPr>
                <a:t>(-2 vs. 2019)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704BF6E2-6BF3-4DF0-AB1F-9E3B6D92C5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7752" y="1504915"/>
            <a:ext cx="3884048" cy="1080519"/>
          </a:xfrm>
          <a:prstGeom prst="rect">
            <a:avLst/>
          </a:prstGeom>
        </p:spPr>
      </p:pic>
      <p:sp>
        <p:nvSpPr>
          <p:cNvPr id="23" name="ZoneTexte 16">
            <a:extLst>
              <a:ext uri="{FF2B5EF4-FFF2-40B4-BE49-F238E27FC236}">
                <a16:creationId xmlns:a16="http://schemas.microsoft.com/office/drawing/2014/main" id="{9E7BB005-A128-4C28-8706-2A9A0E299C0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30673" y="3834028"/>
            <a:ext cx="1021433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algn="ctr">
              <a:defRPr b="0" i="0"/>
            </a:pPr>
            <a:r>
              <a:rPr lang="es-ES" sz="1400" b="1" i="1">
                <a:solidFill>
                  <a:schemeClr val="bg1"/>
                </a:solidFill>
                <a:latin typeface="Raleway" panose="020B0003030101060003" pitchFamily="34" charset="0"/>
              </a:rPr>
              <a:t>(-6 vs. 2019)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2A164A2-B501-4ED6-A125-95EC25142F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7752" y="2846839"/>
            <a:ext cx="3884048" cy="115588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EA8DCC1-E64A-4178-80CA-C4A1C61E6138}"/>
              </a:ext>
            </a:extLst>
          </p:cNvPr>
          <p:cNvSpPr/>
          <p:nvPr/>
        </p:nvSpPr>
        <p:spPr>
          <a:xfrm>
            <a:off x="6138066" y="1445009"/>
            <a:ext cx="2861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Considerable reducción de los planes de vacaciones en algunos de los principales mercados emisores a España </a:t>
            </a:r>
          </a:p>
        </p:txBody>
      </p:sp>
    </p:spTree>
    <p:extLst>
      <p:ext uri="{BB962C8B-B14F-4D97-AF65-F5344CB8AC3E}">
        <p14:creationId xmlns:p14="http://schemas.microsoft.com/office/powerpoint/2010/main" val="255959369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B1C21C3-A9DD-4F14-9C5E-8BCA4D7B13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855854"/>
            <a:ext cx="9145588" cy="3689653"/>
          </a:xfrm>
          <a:prstGeom prst="rect">
            <a:avLst/>
          </a:prstGeom>
        </p:spPr>
      </p:pic>
      <p:sp>
        <p:nvSpPr>
          <p:cNvPr id="25" name="ZoneTexte 24"/>
          <p:cNvSpPr txBox="1"/>
          <p:nvPr>
            <p:custDataLst>
              <p:tags r:id="rId1"/>
            </p:custDataLst>
          </p:nvPr>
        </p:nvSpPr>
        <p:spPr>
          <a:xfrm>
            <a:off x="1341390" y="2772818"/>
            <a:ext cx="5130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>
              <a:defRPr b="0" i="0"/>
            </a:pPr>
            <a:endParaRPr lang="x-none" sz="4000" b="1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943032"/>
            <a:ext cx="4572795" cy="294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600" b="1" kern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RAZONES PARA NO VIAJAR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8EB7FC35-CC89-4E87-BA5D-362D174DCC0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411" y="248327"/>
            <a:ext cx="9089177" cy="45776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>
                <a:solidFill>
                  <a:schemeClr val="bg1">
                    <a:lumMod val="50000"/>
                  </a:schemeClr>
                </a:solidFill>
              </a:rPr>
              <a:t>LAS RAZONES ECONÓMICAS PESAN MÁS EN 2021 COMO RAZONES PARA NO VIAJAR EN TODO EL MUNDO, MIENTRAS PIERDEN PESO LAS RAZONES RELACIONADAS CON COVID-19.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F53CD05E-1239-44FE-B444-C6AFC53AE28B}"/>
              </a:ext>
            </a:extLst>
          </p:cNvPr>
          <p:cNvSpPr/>
          <p:nvPr/>
        </p:nvSpPr>
        <p:spPr>
          <a:xfrm>
            <a:off x="334846" y="1370612"/>
            <a:ext cx="3451846" cy="2585459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C79A580-E1C3-4358-81B9-CB334D7EC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319500"/>
              </p:ext>
            </p:extLst>
          </p:nvPr>
        </p:nvGraphicFramePr>
        <p:xfrm>
          <a:off x="440755" y="1914780"/>
          <a:ext cx="2013064" cy="1953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3064">
                  <a:extLst>
                    <a:ext uri="{9D8B030D-6E8A-4147-A177-3AD203B41FA5}">
                      <a16:colId xmlns:a16="http://schemas.microsoft.com/office/drawing/2014/main" val="3193743472"/>
                    </a:ext>
                  </a:extLst>
                </a:gridCol>
              </a:tblGrid>
              <a:tr h="390636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No me lo puedo permitir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176BAB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823576"/>
                  </a:ext>
                </a:extLst>
              </a:tr>
              <a:tr h="390636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Quería evitar las restricciones sanitarias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807233"/>
                  </a:ext>
                </a:extLst>
              </a:tr>
              <a:tr h="390636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Miedo a la pandemia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535882"/>
                  </a:ext>
                </a:extLst>
              </a:tr>
              <a:tr h="390636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No quería arriesgarme a una cuarentena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352152"/>
                  </a:ext>
                </a:extLst>
              </a:tr>
              <a:tr h="390636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Quiero ahorrar dinero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176BAB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016865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6455B15-82B5-4E22-9DE4-6004DE440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953219"/>
              </p:ext>
            </p:extLst>
          </p:nvPr>
        </p:nvGraphicFramePr>
        <p:xfrm>
          <a:off x="2330671" y="1914777"/>
          <a:ext cx="1456020" cy="1953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960">
                  <a:extLst>
                    <a:ext uri="{9D8B030D-6E8A-4147-A177-3AD203B41FA5}">
                      <a16:colId xmlns:a16="http://schemas.microsoft.com/office/drawing/2014/main" val="3417096601"/>
                    </a:ext>
                  </a:extLst>
                </a:gridCol>
                <a:gridCol w="486803">
                  <a:extLst>
                    <a:ext uri="{9D8B030D-6E8A-4147-A177-3AD203B41FA5}">
                      <a16:colId xmlns:a16="http://schemas.microsoft.com/office/drawing/2014/main" val="1802297603"/>
                    </a:ext>
                  </a:extLst>
                </a:gridCol>
                <a:gridCol w="469257">
                  <a:extLst>
                    <a:ext uri="{9D8B030D-6E8A-4147-A177-3AD203B41FA5}">
                      <a16:colId xmlns:a16="http://schemas.microsoft.com/office/drawing/2014/main" val="2791840068"/>
                    </a:ext>
                  </a:extLst>
                </a:gridCol>
              </a:tblGrid>
              <a:tr h="390636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176BAB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176BAB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176BAB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682998"/>
                  </a:ext>
                </a:extLst>
              </a:tr>
              <a:tr h="390636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528208"/>
                  </a:ext>
                </a:extLst>
              </a:tr>
              <a:tr h="390636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147174"/>
                  </a:ext>
                </a:extLst>
              </a:tr>
              <a:tr h="390636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FF0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804853"/>
                  </a:ext>
                </a:extLst>
              </a:tr>
              <a:tr h="390636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176BAB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176BAB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176BAB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317227"/>
                  </a:ext>
                </a:extLst>
              </a:tr>
            </a:tbl>
          </a:graphicData>
        </a:graphic>
      </p:graphicFrame>
      <p:pic>
        <p:nvPicPr>
          <p:cNvPr id="26" name="Picture 4" descr="Europäische-Union">
            <a:extLst>
              <a:ext uri="{FF2B5EF4-FFF2-40B4-BE49-F238E27FC236}">
                <a16:creationId xmlns:a16="http://schemas.microsoft.com/office/drawing/2014/main" id="{D3B8589C-C4F3-42CA-B160-4FB3E032F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1582233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17" descr="Spanien">
            <a:extLst>
              <a:ext uri="{FF2B5EF4-FFF2-40B4-BE49-F238E27FC236}">
                <a16:creationId xmlns:a16="http://schemas.microsoft.com/office/drawing/2014/main" id="{78380DEE-7A56-43F0-8D25-740C18A87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601" y="1582233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7" descr="Spanien">
            <a:extLst>
              <a:ext uri="{FF2B5EF4-FFF2-40B4-BE49-F238E27FC236}">
                <a16:creationId xmlns:a16="http://schemas.microsoft.com/office/drawing/2014/main" id="{BCCE87FC-42AA-4878-986B-8F96B3ADE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700" y="1583770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0D152CF-646E-459F-9E5B-5245AD8D6053}"/>
              </a:ext>
            </a:extLst>
          </p:cNvPr>
          <p:cNvSpPr/>
          <p:nvPr/>
        </p:nvSpPr>
        <p:spPr>
          <a:xfrm>
            <a:off x="2831944" y="1357009"/>
            <a:ext cx="5084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kern="0">
                <a:solidFill>
                  <a:srgbClr val="C00000"/>
                </a:solidFill>
                <a:latin typeface="Raleway" panose="020B0604020202020204" charset="0"/>
              </a:rPr>
              <a:t>2021</a:t>
            </a:r>
            <a:endParaRPr lang="es-ES" sz="120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5BD8792-6AD2-44B2-A7DB-2D73BC404EB4}"/>
              </a:ext>
            </a:extLst>
          </p:cNvPr>
          <p:cNvSpPr/>
          <p:nvPr/>
        </p:nvSpPr>
        <p:spPr>
          <a:xfrm>
            <a:off x="2262231" y="1359353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kern="0">
                <a:solidFill>
                  <a:srgbClr val="C00000"/>
                </a:solidFill>
                <a:latin typeface="Raleway" panose="020B0604020202020204" charset="0"/>
              </a:rPr>
              <a:t>2020</a:t>
            </a:r>
            <a:endParaRPr lang="es-ES" sz="120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275D207-C42E-412B-8409-B4A16883D365}"/>
              </a:ext>
            </a:extLst>
          </p:cNvPr>
          <p:cNvCxnSpPr>
            <a:cxnSpLocks/>
          </p:cNvCxnSpPr>
          <p:nvPr/>
        </p:nvCxnSpPr>
        <p:spPr>
          <a:xfrm>
            <a:off x="2849133" y="2436611"/>
            <a:ext cx="0" cy="197542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6383A35F-172A-40F6-85EB-6E762DC0DBD0}"/>
              </a:ext>
            </a:extLst>
          </p:cNvPr>
          <p:cNvCxnSpPr>
            <a:cxnSpLocks/>
          </p:cNvCxnSpPr>
          <p:nvPr/>
        </p:nvCxnSpPr>
        <p:spPr>
          <a:xfrm>
            <a:off x="2859395" y="2804662"/>
            <a:ext cx="0" cy="197542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AE0784F3-D3FB-4820-8F1E-1D5616ABDDE1}"/>
              </a:ext>
            </a:extLst>
          </p:cNvPr>
          <p:cNvCxnSpPr>
            <a:cxnSpLocks/>
          </p:cNvCxnSpPr>
          <p:nvPr/>
        </p:nvCxnSpPr>
        <p:spPr>
          <a:xfrm flipV="1">
            <a:off x="2845540" y="2033040"/>
            <a:ext cx="0" cy="211167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79719C73-7024-44A9-9C20-D583B28E2C32}"/>
              </a:ext>
            </a:extLst>
          </p:cNvPr>
          <p:cNvCxnSpPr>
            <a:cxnSpLocks/>
          </p:cNvCxnSpPr>
          <p:nvPr/>
        </p:nvCxnSpPr>
        <p:spPr>
          <a:xfrm flipV="1">
            <a:off x="2859395" y="3570894"/>
            <a:ext cx="0" cy="211167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Es igual a 33">
            <a:extLst>
              <a:ext uri="{FF2B5EF4-FFF2-40B4-BE49-F238E27FC236}">
                <a16:creationId xmlns:a16="http://schemas.microsoft.com/office/drawing/2014/main" id="{221FA52A-7012-40E4-B11E-207DEEA0126C}"/>
              </a:ext>
            </a:extLst>
          </p:cNvPr>
          <p:cNvSpPr/>
          <p:nvPr/>
        </p:nvSpPr>
        <p:spPr>
          <a:xfrm>
            <a:off x="2769339" y="3224251"/>
            <a:ext cx="180110" cy="137551"/>
          </a:xfrm>
          <a:prstGeom prst="mathEqual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DE70162-DD6C-4E06-8022-4C03884D342D}"/>
              </a:ext>
            </a:extLst>
          </p:cNvPr>
          <p:cNvSpPr/>
          <p:nvPr/>
        </p:nvSpPr>
        <p:spPr>
          <a:xfrm>
            <a:off x="276620" y="4119083"/>
            <a:ext cx="21771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¿Y por qué no va a viajar este verano?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140845-AB80-40BD-AA95-419302AEA4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2601" y="1942224"/>
            <a:ext cx="2705392" cy="1584748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68328F9E-BB4A-4248-A6F1-20B424C808D2}"/>
              </a:ext>
            </a:extLst>
          </p:cNvPr>
          <p:cNvSpPr/>
          <p:nvPr/>
        </p:nvSpPr>
        <p:spPr>
          <a:xfrm>
            <a:off x="4203662" y="1351355"/>
            <a:ext cx="5084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kern="0">
                <a:solidFill>
                  <a:srgbClr val="C00000"/>
                </a:solidFill>
                <a:latin typeface="Raleway" panose="020B0604020202020204" charset="0"/>
              </a:rPr>
              <a:t>2021</a:t>
            </a:r>
            <a:endParaRPr lang="es-ES" sz="120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BF6D1BC-DDD9-426B-BF83-30BA244FDE85}"/>
              </a:ext>
            </a:extLst>
          </p:cNvPr>
          <p:cNvSpPr/>
          <p:nvPr/>
        </p:nvSpPr>
        <p:spPr>
          <a:xfrm>
            <a:off x="3808129" y="1353699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kern="0">
                <a:solidFill>
                  <a:srgbClr val="C00000"/>
                </a:solidFill>
                <a:latin typeface="Raleway" panose="020B0604020202020204" charset="0"/>
              </a:rPr>
              <a:t>2020</a:t>
            </a:r>
            <a:endParaRPr lang="es-ES" sz="120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13929EC-E644-4D35-82BA-5AF174E44BCA}"/>
              </a:ext>
            </a:extLst>
          </p:cNvPr>
          <p:cNvSpPr/>
          <p:nvPr/>
        </p:nvSpPr>
        <p:spPr>
          <a:xfrm>
            <a:off x="5105140" y="1351355"/>
            <a:ext cx="5084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kern="0">
                <a:solidFill>
                  <a:srgbClr val="C00000"/>
                </a:solidFill>
                <a:latin typeface="Raleway" panose="020B0604020202020204" charset="0"/>
              </a:rPr>
              <a:t>2021</a:t>
            </a:r>
            <a:endParaRPr lang="es-ES" sz="120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7FC4F37-84F2-43B5-B4AD-31CD16F8C0EE}"/>
              </a:ext>
            </a:extLst>
          </p:cNvPr>
          <p:cNvSpPr/>
          <p:nvPr/>
        </p:nvSpPr>
        <p:spPr>
          <a:xfrm>
            <a:off x="4709607" y="1353699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kern="0">
                <a:solidFill>
                  <a:srgbClr val="C00000"/>
                </a:solidFill>
                <a:latin typeface="Raleway" panose="020B0604020202020204" charset="0"/>
              </a:rPr>
              <a:t>2020</a:t>
            </a:r>
            <a:endParaRPr lang="es-ES" sz="120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40B0D6F-B961-4E22-8244-DAE7F178A26D}"/>
              </a:ext>
            </a:extLst>
          </p:cNvPr>
          <p:cNvSpPr/>
          <p:nvPr/>
        </p:nvSpPr>
        <p:spPr>
          <a:xfrm>
            <a:off x="6092210" y="1351355"/>
            <a:ext cx="5084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kern="0">
                <a:solidFill>
                  <a:srgbClr val="C00000"/>
                </a:solidFill>
                <a:latin typeface="Raleway" panose="020B0604020202020204" charset="0"/>
              </a:rPr>
              <a:t>2021</a:t>
            </a:r>
            <a:endParaRPr lang="es-ES" sz="120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B1225662-229D-4340-AEA2-37420C59F98B}"/>
              </a:ext>
            </a:extLst>
          </p:cNvPr>
          <p:cNvSpPr/>
          <p:nvPr/>
        </p:nvSpPr>
        <p:spPr>
          <a:xfrm>
            <a:off x="5696677" y="1353699"/>
            <a:ext cx="5373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i="1" kern="0">
                <a:solidFill>
                  <a:srgbClr val="C00000"/>
                </a:solidFill>
                <a:latin typeface="Raleway" panose="020B0604020202020204" charset="0"/>
              </a:rPr>
              <a:t>2020</a:t>
            </a:r>
            <a:endParaRPr lang="es-ES" sz="1200"/>
          </a:p>
        </p:txBody>
      </p:sp>
      <p:pic>
        <p:nvPicPr>
          <p:cNvPr id="40" name="Picture 18" descr="China">
            <a:extLst>
              <a:ext uri="{FF2B5EF4-FFF2-40B4-BE49-F238E27FC236}">
                <a16:creationId xmlns:a16="http://schemas.microsoft.com/office/drawing/2014/main" id="{EB8F8299-AE9D-4685-9325-93C4FF043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1247" y="1590345"/>
            <a:ext cx="2769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Europäische-Union">
            <a:extLst>
              <a:ext uri="{FF2B5EF4-FFF2-40B4-BE49-F238E27FC236}">
                <a16:creationId xmlns:a16="http://schemas.microsoft.com/office/drawing/2014/main" id="{52AD3A8E-D723-49BB-929D-764BF2E16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03" y="1582233"/>
            <a:ext cx="276997" cy="27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3" descr="USA">
            <a:extLst>
              <a:ext uri="{FF2B5EF4-FFF2-40B4-BE49-F238E27FC236}">
                <a16:creationId xmlns:a16="http://schemas.microsoft.com/office/drawing/2014/main" id="{EDD11219-9C6C-4C47-AE94-32351BFBB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286" y="1577992"/>
            <a:ext cx="276997" cy="2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0127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  <a:defRPr b="0" i="0"/>
            </a:pPr>
            <a:fld id="{A888233B-0516-4E92-9439-CA69F232BF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  <a:defRPr b="0" i="0"/>
              </a:pPr>
              <a:t>15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EE54E9-F832-4A6B-9A1F-0EB6BB44D974}"/>
              </a:ext>
            </a:extLst>
          </p:cNvPr>
          <p:cNvGrpSpPr/>
          <p:nvPr/>
        </p:nvGrpSpPr>
        <p:grpSpPr>
          <a:xfrm>
            <a:off x="6965726" y="4594675"/>
            <a:ext cx="1933546" cy="355982"/>
            <a:chOff x="10239375" y="6688139"/>
            <a:chExt cx="2842245" cy="523426"/>
          </a:xfrm>
        </p:grpSpPr>
        <p:pic>
          <p:nvPicPr>
            <p:cNvPr id="6" name="Picture 10" descr="IPSOS_GAMECHANGERS_blue.png">
              <a:extLst>
                <a:ext uri="{FF2B5EF4-FFF2-40B4-BE49-F238E27FC236}">
                  <a16:creationId xmlns:a16="http://schemas.microsoft.com/office/drawing/2014/main" id="{EE8ED0A9-9B2D-4631-887E-2BDC63F60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8" name="Picture 11" descr="IPSOS_GAMECHANGERS_blue.png">
              <a:extLst>
                <a:ext uri="{FF2B5EF4-FFF2-40B4-BE49-F238E27FC236}">
                  <a16:creationId xmlns:a16="http://schemas.microsoft.com/office/drawing/2014/main" id="{017561DF-4E47-46F6-91FE-2CCB85197F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2" name="Rectangle 7">
            <a:extLst>
              <a:ext uri="{FF2B5EF4-FFF2-40B4-BE49-F238E27FC236}">
                <a16:creationId xmlns:a16="http://schemas.microsoft.com/office/drawing/2014/main" id="{957DDFD0-6219-4B8C-A772-18E3B63F48F6}"/>
              </a:ext>
            </a:extLst>
          </p:cNvPr>
          <p:cNvSpPr/>
          <p:nvPr/>
        </p:nvSpPr>
        <p:spPr>
          <a:xfrm>
            <a:off x="1" y="664498"/>
            <a:ext cx="5601454" cy="31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600" b="1" kern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EVOLUCIÓN DEL PRESUPUESTO VACACIONAL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EDB7DB9-4F52-48FE-B8D5-6CB3123857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6933" y="151438"/>
            <a:ext cx="8795993" cy="45776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>
                <a:solidFill>
                  <a:schemeClr val="bg1"/>
                </a:solidFill>
              </a:rPr>
              <a:t>En ESPAÑA EL 55%  LOS ENCUESTADOS mantendrán o aumentarán el PRESUPUESTO DE VACACIONES, mientras el 37% DEBERÁ </a:t>
            </a:r>
            <a:r>
              <a:rPr lang="es-ES" sz="1400" err="1">
                <a:solidFill>
                  <a:schemeClr val="bg1"/>
                </a:solidFill>
              </a:rPr>
              <a:t>RECORTarlo</a:t>
            </a:r>
            <a:r>
              <a:rPr lang="es-ES" sz="1400">
                <a:solidFill>
                  <a:schemeClr val="bg1"/>
                </a:solidFill>
              </a:rPr>
              <a:t> EN MAYOR O MENOR MEDIDA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AD4B214-86BE-478E-91B1-F2B58DB702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7160" y="6608094"/>
            <a:ext cx="730135" cy="1059873"/>
          </a:xfrm>
          <a:prstGeom prst="rect">
            <a:avLst/>
          </a:prstGeom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044FF32E-031D-437D-A61A-59252DC5093D}"/>
              </a:ext>
            </a:extLst>
          </p:cNvPr>
          <p:cNvSpPr/>
          <p:nvPr/>
        </p:nvSpPr>
        <p:spPr>
          <a:xfrm>
            <a:off x="263086" y="1176029"/>
            <a:ext cx="2603693" cy="3119658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8EEAC859-83D1-412B-8140-CDFDB88C9465}"/>
              </a:ext>
            </a:extLst>
          </p:cNvPr>
          <p:cNvSpPr/>
          <p:nvPr/>
        </p:nvSpPr>
        <p:spPr>
          <a:xfrm>
            <a:off x="448480" y="1532784"/>
            <a:ext cx="3174484" cy="2407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604020202020204" charset="0"/>
            </a:endParaRP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4C5D9987-2650-4BD5-A467-E4CF0553A90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29423" y="1595207"/>
            <a:ext cx="2463927" cy="1080120"/>
          </a:xfrm>
          <a:prstGeom prst="rect">
            <a:avLst/>
          </a:prstGeom>
          <a:noFill/>
        </p:spPr>
        <p:txBody>
          <a:bodyPr/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SzPct val="70000"/>
              <a:defRPr b="0" i="0"/>
            </a:pPr>
            <a:r>
              <a:rPr lang="es-ES" sz="4800" b="1">
                <a:solidFill>
                  <a:schemeClr val="tx2"/>
                </a:solidFill>
                <a:latin typeface="Raleway" panose="020B0604020202020204" charset="0"/>
              </a:rPr>
              <a:t>1.256 €</a:t>
            </a:r>
          </a:p>
          <a:p>
            <a:pPr algn="ctr">
              <a:lnSpc>
                <a:spcPct val="90000"/>
              </a:lnSpc>
              <a:buSzPct val="70000"/>
              <a:defRPr b="0" i="0"/>
            </a:pPr>
            <a:r>
              <a:rPr lang="es-ES" b="1" i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-30% Vs 2019</a:t>
            </a:r>
          </a:p>
          <a:p>
            <a:pPr algn="ctr">
              <a:lnSpc>
                <a:spcPct val="90000"/>
              </a:lnSpc>
              <a:buSzPct val="70000"/>
              <a:defRPr b="0" i="0"/>
            </a:pPr>
            <a:r>
              <a:rPr lang="es-ES" sz="900" b="1" i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Evolución calculada sobre el mismo alcance de 2019</a:t>
            </a:r>
          </a:p>
          <a:p>
            <a:pPr algn="ctr">
              <a:lnSpc>
                <a:spcPct val="90000"/>
              </a:lnSpc>
              <a:buSzPct val="70000"/>
              <a:defRPr b="0" i="0"/>
            </a:pPr>
            <a:r>
              <a:rPr lang="es-ES"/>
              <a:t>  </a:t>
            </a:r>
            <a:endParaRPr lang="es-ES" sz="4800" b="1">
              <a:solidFill>
                <a:schemeClr val="tx2"/>
              </a:solidFill>
              <a:latin typeface="Raleway" panose="020B0604020202020204" charset="0"/>
            </a:endParaRP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8B554170-4151-4596-8AC7-5270404E379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2463" y="1243694"/>
            <a:ext cx="2377047" cy="20455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2400" i="1" kern="0" cap="none">
                <a:solidFill>
                  <a:srgbClr val="C00000"/>
                </a:solidFill>
                <a:latin typeface="Raleway" panose="020B0604020202020204" charset="0"/>
              </a:rPr>
              <a:t>España 2021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AF860DDF-3D41-47E5-9A50-3E6DB137247E}"/>
              </a:ext>
            </a:extLst>
          </p:cNvPr>
          <p:cNvSpPr/>
          <p:nvPr/>
        </p:nvSpPr>
        <p:spPr>
          <a:xfrm>
            <a:off x="331929" y="3346377"/>
            <a:ext cx="2463926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SzPct val="70000"/>
              <a:defRPr b="0" i="0"/>
            </a:pPr>
            <a:r>
              <a:rPr lang="es-ES" sz="2000" b="1">
                <a:solidFill>
                  <a:schemeClr val="tx2"/>
                </a:solidFill>
                <a:latin typeface="Raleway" panose="020B0604020202020204" charset="0"/>
              </a:rPr>
              <a:t>1.581 €</a:t>
            </a:r>
          </a:p>
          <a:p>
            <a:pPr algn="ctr">
              <a:lnSpc>
                <a:spcPct val="90000"/>
              </a:lnSpc>
              <a:buSzPct val="70000"/>
              <a:defRPr b="0" i="0"/>
            </a:pPr>
            <a:r>
              <a:rPr lang="es-ES" b="1" i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-</a:t>
            </a:r>
            <a:r>
              <a:rPr lang="es-ES" sz="1400" b="1" i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23% Vs 2019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FC0C73F1-1CB8-453D-89F1-2F08B3DF1304}"/>
              </a:ext>
            </a:extLst>
          </p:cNvPr>
          <p:cNvSpPr/>
          <p:nvPr/>
        </p:nvSpPr>
        <p:spPr>
          <a:xfrm>
            <a:off x="2997762" y="1176029"/>
            <a:ext cx="2603693" cy="3119658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675EE1F5-8367-462E-B092-6399A3BF6DAA}"/>
              </a:ext>
            </a:extLst>
          </p:cNvPr>
          <p:cNvSpPr/>
          <p:nvPr/>
        </p:nvSpPr>
        <p:spPr>
          <a:xfrm>
            <a:off x="3183156" y="1532784"/>
            <a:ext cx="3174484" cy="2407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leway" panose="020B0604020202020204" charset="0"/>
            </a:endParaRPr>
          </a:p>
        </p:txBody>
      </p:sp>
      <p:sp>
        <p:nvSpPr>
          <p:cNvPr id="46" name="Espace réservé du texte 3">
            <a:extLst>
              <a:ext uri="{FF2B5EF4-FFF2-40B4-BE49-F238E27FC236}">
                <a16:creationId xmlns:a16="http://schemas.microsoft.com/office/drawing/2014/main" id="{2F95BEFD-E32C-4BE2-B986-B858849E5521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064099" y="1595207"/>
            <a:ext cx="2463927" cy="1080120"/>
          </a:xfrm>
          <a:prstGeom prst="rect">
            <a:avLst/>
          </a:prstGeom>
          <a:noFill/>
        </p:spPr>
        <p:txBody>
          <a:bodyPr/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SzPct val="70000"/>
              <a:defRPr b="0" i="0"/>
            </a:pPr>
            <a:r>
              <a:rPr lang="es-ES" sz="4800">
                <a:solidFill>
                  <a:schemeClr val="tx2"/>
                </a:solidFill>
                <a:latin typeface="Raleway" panose="020B0604020202020204" charset="0"/>
              </a:rPr>
              <a:t>1.347 €</a:t>
            </a:r>
          </a:p>
          <a:p>
            <a:pPr algn="ctr">
              <a:lnSpc>
                <a:spcPct val="90000"/>
              </a:lnSpc>
              <a:buSzPct val="70000"/>
              <a:defRPr b="0" i="0"/>
            </a:pPr>
            <a:endParaRPr lang="es-ES" sz="4800" b="1">
              <a:solidFill>
                <a:schemeClr val="tx2"/>
              </a:solidFill>
              <a:latin typeface="Raleway" panose="020B0604020202020204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9563DCA-6D6C-4579-8F32-0E732162EB11}"/>
              </a:ext>
            </a:extLst>
          </p:cNvPr>
          <p:cNvSpPr/>
          <p:nvPr/>
        </p:nvSpPr>
        <p:spPr>
          <a:xfrm>
            <a:off x="4287595" y="2279920"/>
            <a:ext cx="133761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SzPct val="70000"/>
              <a:defRPr b="0" i="0"/>
            </a:pPr>
            <a:r>
              <a:rPr lang="es-ES" sz="2000">
                <a:solidFill>
                  <a:schemeClr val="tx2"/>
                </a:solidFill>
                <a:latin typeface="Raleway" panose="020B0604020202020204" charset="0"/>
              </a:rPr>
              <a:t>1.579 €</a:t>
            </a:r>
          </a:p>
          <a:p>
            <a:pPr algn="ctr">
              <a:lnSpc>
                <a:spcPct val="90000"/>
              </a:lnSpc>
              <a:buSzPct val="70000"/>
              <a:defRPr b="0" i="0"/>
            </a:pPr>
            <a:endParaRPr lang="es-ES" sz="1400" b="1" i="1">
              <a:solidFill>
                <a:schemeClr val="bg1">
                  <a:lumMod val="50000"/>
                </a:schemeClr>
              </a:solidFill>
              <a:latin typeface="Raleway" panose="020B0604020202020204" charset="0"/>
            </a:endParaRPr>
          </a:p>
        </p:txBody>
      </p:sp>
      <p:sp>
        <p:nvSpPr>
          <p:cNvPr id="51" name="Espace réservé du texte 3">
            <a:extLst>
              <a:ext uri="{FF2B5EF4-FFF2-40B4-BE49-F238E27FC236}">
                <a16:creationId xmlns:a16="http://schemas.microsoft.com/office/drawing/2014/main" id="{9F9A790A-851A-4483-9A9F-F72E51B30F4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079246" y="3099576"/>
            <a:ext cx="2463927" cy="1080120"/>
          </a:xfrm>
          <a:prstGeom prst="rect">
            <a:avLst/>
          </a:prstGeom>
          <a:noFill/>
        </p:spPr>
        <p:txBody>
          <a:bodyPr/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SzPct val="70000"/>
              <a:defRPr b="0" i="0"/>
            </a:pPr>
            <a:r>
              <a:rPr lang="es-ES" sz="4800">
                <a:solidFill>
                  <a:schemeClr val="tx2"/>
                </a:solidFill>
                <a:latin typeface="Raleway" panose="020B0604020202020204" charset="0"/>
              </a:rPr>
              <a:t>1.798 €</a:t>
            </a:r>
          </a:p>
          <a:p>
            <a:pPr algn="ctr">
              <a:lnSpc>
                <a:spcPct val="90000"/>
              </a:lnSpc>
              <a:buSzPct val="70000"/>
              <a:defRPr b="0" i="0"/>
            </a:pPr>
            <a:endParaRPr lang="es-ES" sz="4800" b="1">
              <a:solidFill>
                <a:schemeClr val="tx2"/>
              </a:solidFill>
              <a:latin typeface="Raleway" panose="020B060402020202020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BD180912-E1C8-44EA-B409-DCA06E583DD8}"/>
              </a:ext>
            </a:extLst>
          </p:cNvPr>
          <p:cNvSpPr/>
          <p:nvPr/>
        </p:nvSpPr>
        <p:spPr>
          <a:xfrm>
            <a:off x="4302742" y="3784289"/>
            <a:ext cx="133761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SzPct val="70000"/>
              <a:defRPr b="0" i="0"/>
            </a:pPr>
            <a:r>
              <a:rPr lang="es-ES" sz="2000">
                <a:solidFill>
                  <a:schemeClr val="tx2"/>
                </a:solidFill>
                <a:latin typeface="Raleway" panose="020B0604020202020204" charset="0"/>
              </a:rPr>
              <a:t>2.031 €</a:t>
            </a:r>
          </a:p>
          <a:p>
            <a:pPr algn="ctr">
              <a:lnSpc>
                <a:spcPct val="90000"/>
              </a:lnSpc>
              <a:buSzPct val="70000"/>
              <a:defRPr b="0" i="0"/>
            </a:pPr>
            <a:endParaRPr lang="es-ES" sz="1400" b="1" i="1">
              <a:solidFill>
                <a:schemeClr val="bg1">
                  <a:lumMod val="50000"/>
                </a:schemeClr>
              </a:solidFill>
              <a:latin typeface="Raleway" panose="020B0604020202020204" charset="0"/>
            </a:endParaRPr>
          </a:p>
        </p:txBody>
      </p:sp>
      <p:pic>
        <p:nvPicPr>
          <p:cNvPr id="56" name="Picture 4" descr="Europäische-Union">
            <a:extLst>
              <a:ext uri="{FF2B5EF4-FFF2-40B4-BE49-F238E27FC236}">
                <a16:creationId xmlns:a16="http://schemas.microsoft.com/office/drawing/2014/main" id="{DE83CE39-80C6-478D-B952-6E35A7A35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64" y="2349940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57" name="Picture 4" descr="Europäische-Union">
            <a:extLst>
              <a:ext uri="{FF2B5EF4-FFF2-40B4-BE49-F238E27FC236}">
                <a16:creationId xmlns:a16="http://schemas.microsoft.com/office/drawing/2014/main" id="{57758E1A-59D9-4FB3-A71A-DBF1035E5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02" y="3839761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60" name="Rectangle 1">
            <a:extLst>
              <a:ext uri="{FF2B5EF4-FFF2-40B4-BE49-F238E27FC236}">
                <a16:creationId xmlns:a16="http://schemas.microsoft.com/office/drawing/2014/main" id="{13B074C7-09C6-4638-8D7D-A107C68708C5}"/>
              </a:ext>
            </a:extLst>
          </p:cNvPr>
          <p:cNvSpPr/>
          <p:nvPr/>
        </p:nvSpPr>
        <p:spPr>
          <a:xfrm>
            <a:off x="7779545" y="2556431"/>
            <a:ext cx="1337611" cy="92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¿Cuánto ha cambiado el presupuesto de sus vacaciones comparado con lo que habitualmente gastaba? :</a:t>
            </a:r>
          </a:p>
        </p:txBody>
      </p:sp>
      <p:pic>
        <p:nvPicPr>
          <p:cNvPr id="36" name="Picture 4" descr="Europäische-Union">
            <a:extLst>
              <a:ext uri="{FF2B5EF4-FFF2-40B4-BE49-F238E27FC236}">
                <a16:creationId xmlns:a16="http://schemas.microsoft.com/office/drawing/2014/main" id="{919E98B0-43A1-4F6F-A67D-FB5F59DBB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79" y="3059871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DA5BAAB2-BDA4-4251-ABBA-74B072EB9FA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628999" y="1247379"/>
            <a:ext cx="2377047" cy="20455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2400" i="1" kern="0" cap="none">
                <a:solidFill>
                  <a:srgbClr val="C00000"/>
                </a:solidFill>
                <a:latin typeface="Raleway" panose="020B0604020202020204" charset="0"/>
              </a:rPr>
              <a:t>España 2020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832D71E1-1A67-45DE-9CEB-985B854D6F7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602500" y="2850977"/>
            <a:ext cx="2377047" cy="20455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2400" i="1" kern="0" cap="none">
                <a:solidFill>
                  <a:srgbClr val="C00000"/>
                </a:solidFill>
                <a:latin typeface="Raleway" panose="020B0604020202020204" charset="0"/>
              </a:rPr>
              <a:t>España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9DBC5F-0EB3-4ED4-882D-A2781D5B56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61981" y="934226"/>
            <a:ext cx="4830006" cy="20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187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  <a:defRPr b="0" i="0"/>
            </a:pPr>
            <a:fld id="{A888233B-0516-4E92-9439-CA69F232BF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  <a:defRPr b="0" i="0"/>
              </a:pPr>
              <a:t>16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EE54E9-F832-4A6B-9A1F-0EB6BB44D974}"/>
              </a:ext>
            </a:extLst>
          </p:cNvPr>
          <p:cNvGrpSpPr/>
          <p:nvPr/>
        </p:nvGrpSpPr>
        <p:grpSpPr>
          <a:xfrm>
            <a:off x="6965726" y="4594675"/>
            <a:ext cx="1933546" cy="355982"/>
            <a:chOff x="10239375" y="6688139"/>
            <a:chExt cx="2842245" cy="523426"/>
          </a:xfrm>
        </p:grpSpPr>
        <p:pic>
          <p:nvPicPr>
            <p:cNvPr id="6" name="Picture 10" descr="IPSOS_GAMECHANGERS_blue.png">
              <a:extLst>
                <a:ext uri="{FF2B5EF4-FFF2-40B4-BE49-F238E27FC236}">
                  <a16:creationId xmlns:a16="http://schemas.microsoft.com/office/drawing/2014/main" id="{EE8ED0A9-9B2D-4631-887E-2BDC63F60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8" name="Picture 11" descr="IPSOS_GAMECHANGERS_blue.png">
              <a:extLst>
                <a:ext uri="{FF2B5EF4-FFF2-40B4-BE49-F238E27FC236}">
                  <a16:creationId xmlns:a16="http://schemas.microsoft.com/office/drawing/2014/main" id="{017561DF-4E47-46F6-91FE-2CCB85197F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2" name="Rectangle 7">
            <a:extLst>
              <a:ext uri="{FF2B5EF4-FFF2-40B4-BE49-F238E27FC236}">
                <a16:creationId xmlns:a16="http://schemas.microsoft.com/office/drawing/2014/main" id="{957DDFD0-6219-4B8C-A772-18E3B63F48F6}"/>
              </a:ext>
            </a:extLst>
          </p:cNvPr>
          <p:cNvSpPr/>
          <p:nvPr/>
        </p:nvSpPr>
        <p:spPr>
          <a:xfrm>
            <a:off x="0" y="664497"/>
            <a:ext cx="6062953" cy="294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600" b="1" kern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LA IMPORTANCIA DEL PRESUPUESTO %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EDB7DB9-4F52-48FE-B8D5-6CB3123857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6933" y="97646"/>
            <a:ext cx="8795993" cy="45776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>
                <a:solidFill>
                  <a:schemeClr val="bg1"/>
                </a:solidFill>
              </a:rPr>
              <a:t>En ESPAÑA PARA EL 78%  LOS ENCUESTADOS EL PRESUPUESTO DE VACACIONES DEBERÁ RECORTARSE EN MAYOR O MENOR MEDIDA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044FF32E-031D-437D-A61A-59252DC5093D}"/>
              </a:ext>
            </a:extLst>
          </p:cNvPr>
          <p:cNvSpPr/>
          <p:nvPr/>
        </p:nvSpPr>
        <p:spPr>
          <a:xfrm>
            <a:off x="239677" y="1219014"/>
            <a:ext cx="2842960" cy="3287956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69A8A64C-BCDA-430D-8693-BB4253DAA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109341"/>
              </p:ext>
            </p:extLst>
          </p:nvPr>
        </p:nvGraphicFramePr>
        <p:xfrm>
          <a:off x="393296" y="1553771"/>
          <a:ext cx="2076029" cy="2618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6029">
                  <a:extLst>
                    <a:ext uri="{9D8B030D-6E8A-4147-A177-3AD203B41FA5}">
                      <a16:colId xmlns:a16="http://schemas.microsoft.com/office/drawing/2014/main" val="2876607310"/>
                    </a:ext>
                  </a:extLst>
                </a:gridCol>
              </a:tblGrid>
              <a:tr h="374063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Viajaría con mayor frecuencia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24287"/>
                  </a:ext>
                </a:extLst>
              </a:tr>
              <a:tr h="374063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Viajaría durante más tiempo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853667"/>
                  </a:ext>
                </a:extLst>
              </a:tr>
              <a:tr h="374063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Pasaría más tiempo en el destino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868608"/>
                  </a:ext>
                </a:extLst>
              </a:tr>
              <a:tr h="374063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Viajaría a otros destinos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894754"/>
                  </a:ext>
                </a:extLst>
              </a:tr>
              <a:tr h="374063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Elegiría mejor alojamiento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958876"/>
                  </a:ext>
                </a:extLst>
              </a:tr>
              <a:tr h="374063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Mejoraría el transporte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011103"/>
                  </a:ext>
                </a:extLst>
              </a:tr>
              <a:tr h="374063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Llevaría más acompañantes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622329"/>
                  </a:ext>
                </a:extLst>
              </a:tr>
            </a:tbl>
          </a:graphicData>
        </a:graphic>
      </p:graphicFrame>
      <p:sp>
        <p:nvSpPr>
          <p:cNvPr id="27" name="Rectangle 3">
            <a:extLst>
              <a:ext uri="{FF2B5EF4-FFF2-40B4-BE49-F238E27FC236}">
                <a16:creationId xmlns:a16="http://schemas.microsoft.com/office/drawing/2014/main" id="{F0728C64-B03D-49CF-ACE1-4A3746BB4ED2}"/>
              </a:ext>
            </a:extLst>
          </p:cNvPr>
          <p:cNvSpPr/>
          <p:nvPr/>
        </p:nvSpPr>
        <p:spPr>
          <a:xfrm>
            <a:off x="3219993" y="1219014"/>
            <a:ext cx="3316896" cy="3287956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8154E43-15EA-4622-9D68-E15AD837D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798599"/>
              </p:ext>
            </p:extLst>
          </p:nvPr>
        </p:nvGraphicFramePr>
        <p:xfrm>
          <a:off x="2323138" y="1547094"/>
          <a:ext cx="730776" cy="260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994">
                  <a:extLst>
                    <a:ext uri="{9D8B030D-6E8A-4147-A177-3AD203B41FA5}">
                      <a16:colId xmlns:a16="http://schemas.microsoft.com/office/drawing/2014/main" val="1597809843"/>
                    </a:ext>
                  </a:extLst>
                </a:gridCol>
                <a:gridCol w="401782">
                  <a:extLst>
                    <a:ext uri="{9D8B030D-6E8A-4147-A177-3AD203B41FA5}">
                      <a16:colId xmlns:a16="http://schemas.microsoft.com/office/drawing/2014/main" val="365746093"/>
                    </a:ext>
                  </a:extLst>
                </a:gridCol>
              </a:tblGrid>
              <a:tr h="3740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30219"/>
                  </a:ext>
                </a:extLst>
              </a:tr>
              <a:tr h="3440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862637"/>
                  </a:ext>
                </a:extLst>
              </a:tr>
              <a:tr h="32328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309759"/>
                  </a:ext>
                </a:extLst>
              </a:tr>
              <a:tr h="4456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998327"/>
                  </a:ext>
                </a:extLst>
              </a:tr>
              <a:tr h="3740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505117"/>
                  </a:ext>
                </a:extLst>
              </a:tr>
              <a:tr h="3740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180662"/>
                  </a:ext>
                </a:extLst>
              </a:tr>
              <a:tr h="3740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984970"/>
                  </a:ext>
                </a:extLst>
              </a:tr>
            </a:tbl>
          </a:graphicData>
        </a:graphic>
      </p:graphicFrame>
      <p:pic>
        <p:nvPicPr>
          <p:cNvPr id="28" name="Picture 4" descr="Europäische-Union">
            <a:extLst>
              <a:ext uri="{FF2B5EF4-FFF2-40B4-BE49-F238E27FC236}">
                <a16:creationId xmlns:a16="http://schemas.microsoft.com/office/drawing/2014/main" id="{01617274-A8D8-4843-A669-12362F35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45" y="1304783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17" descr="Spanien">
            <a:extLst>
              <a:ext uri="{FF2B5EF4-FFF2-40B4-BE49-F238E27FC236}">
                <a16:creationId xmlns:a16="http://schemas.microsoft.com/office/drawing/2014/main" id="{EE0F2531-61E5-4059-8023-A32E45C4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891" y="1304783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53064AD-639F-4E74-9237-0A04F21D35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6779" y="4893542"/>
            <a:ext cx="3670110" cy="249958"/>
          </a:xfrm>
          <a:prstGeom prst="rect">
            <a:avLst/>
          </a:prstGeom>
        </p:spPr>
      </p:pic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FA6A4216-824A-44CB-837E-FA3D10B3CD4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5916" y="1299660"/>
            <a:ext cx="2512610" cy="20455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¿Qué haría si se duplicara su presupuesto de vacaciones? </a:t>
            </a:r>
          </a:p>
        </p:txBody>
      </p:sp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60D395AC-DB67-487C-A5CB-8E82E0FE0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53223"/>
              </p:ext>
            </p:extLst>
          </p:nvPr>
        </p:nvGraphicFramePr>
        <p:xfrm>
          <a:off x="3294665" y="1574870"/>
          <a:ext cx="2330280" cy="27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0280">
                  <a:extLst>
                    <a:ext uri="{9D8B030D-6E8A-4147-A177-3AD203B41FA5}">
                      <a16:colId xmlns:a16="http://schemas.microsoft.com/office/drawing/2014/main" val="1225445529"/>
                    </a:ext>
                  </a:extLst>
                </a:gridCol>
              </a:tblGrid>
              <a:tr h="323203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Pasaría menos tiempo en el lugar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11305"/>
                  </a:ext>
                </a:extLst>
              </a:tr>
              <a:tr h="24245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Viajaría más cerca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822907"/>
                  </a:ext>
                </a:extLst>
              </a:tr>
              <a:tr h="399176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Reservaría un alojamiento más barato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890102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Sacrificaría más cosas en mi vida diaria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025583"/>
                  </a:ext>
                </a:extLst>
              </a:tr>
              <a:tr h="26047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Viajaría con menor frecuencia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124043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Viajaría a otros destinos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066764"/>
                  </a:ext>
                </a:extLst>
              </a:tr>
              <a:tr h="40125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Visitaría a la familia en lugar de pagar un alojamiento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6395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Cambiaría el transporte por uno más barato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33206"/>
                  </a:ext>
                </a:extLst>
              </a:tr>
              <a:tr h="19605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noProof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Llevaría menos acompañantes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718966"/>
                  </a:ext>
                </a:extLst>
              </a:tr>
            </a:tbl>
          </a:graphicData>
        </a:graphic>
      </p:graphicFrame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E050CC08-7661-4B11-A01E-968E623ECAB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92985" y="1299660"/>
            <a:ext cx="2512610" cy="20455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¿Y SI VIERA REDUCIDO su presupuesto VACACIONAL? </a:t>
            </a:r>
          </a:p>
        </p:txBody>
      </p:sp>
      <p:pic>
        <p:nvPicPr>
          <p:cNvPr id="35" name="Picture 4" descr="Europäische-Union">
            <a:extLst>
              <a:ext uri="{FF2B5EF4-FFF2-40B4-BE49-F238E27FC236}">
                <a16:creationId xmlns:a16="http://schemas.microsoft.com/office/drawing/2014/main" id="{0D5E47A6-5D16-4AEB-B5F3-837672C19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51" y="1297613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36" name="Picture 17" descr="Spanien">
            <a:extLst>
              <a:ext uri="{FF2B5EF4-FFF2-40B4-BE49-F238E27FC236}">
                <a16:creationId xmlns:a16="http://schemas.microsoft.com/office/drawing/2014/main" id="{60454C2A-3887-4941-848C-DEAF1BEC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597" y="1297613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52DE8FD0-6F28-484E-B36B-F56BF5D4A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597853"/>
              </p:ext>
            </p:extLst>
          </p:nvPr>
        </p:nvGraphicFramePr>
        <p:xfrm>
          <a:off x="5655662" y="1538846"/>
          <a:ext cx="759165" cy="2918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753">
                  <a:extLst>
                    <a:ext uri="{9D8B030D-6E8A-4147-A177-3AD203B41FA5}">
                      <a16:colId xmlns:a16="http://schemas.microsoft.com/office/drawing/2014/main" val="2778723349"/>
                    </a:ext>
                  </a:extLst>
                </a:gridCol>
                <a:gridCol w="403412">
                  <a:extLst>
                    <a:ext uri="{9D8B030D-6E8A-4147-A177-3AD203B41FA5}">
                      <a16:colId xmlns:a16="http://schemas.microsoft.com/office/drawing/2014/main" val="1466898424"/>
                    </a:ext>
                  </a:extLst>
                </a:gridCol>
              </a:tblGrid>
              <a:tr h="3214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600" b="1" i="0" u="none" strike="noStrike" kern="1200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099452"/>
                  </a:ext>
                </a:extLst>
              </a:tr>
              <a:tr h="3079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600" b="1" i="0" u="none" strike="noStrike" kern="1200" noProof="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19895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89272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600" b="1" i="0" u="none" strike="noStrike" kern="1200" noProof="0">
                          <a:solidFill>
                            <a:srgbClr val="FF0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95204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012341"/>
                  </a:ext>
                </a:extLst>
              </a:tr>
              <a:tr h="2424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600" b="1" i="0" u="none" strike="noStrike" kern="1200" noProof="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019253"/>
                  </a:ext>
                </a:extLst>
              </a:tr>
              <a:tr h="32852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600" b="1" i="0" u="none" strike="noStrike" kern="1200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915398"/>
                  </a:ext>
                </a:extLst>
              </a:tr>
              <a:tr h="3948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600" b="1" i="0" u="none" strike="noStrike" kern="1200" noProof="0">
                          <a:solidFill>
                            <a:srgbClr val="FF0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09095"/>
                  </a:ext>
                </a:extLst>
              </a:tr>
              <a:tr h="3214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079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0369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  <a:defRPr b="0" i="0"/>
            </a:pPr>
            <a:fld id="{A888233B-0516-4E92-9439-CA69F232BF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  <a:defRPr b="0" i="0"/>
              </a:pPr>
              <a:t>17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EE54E9-F832-4A6B-9A1F-0EB6BB44D974}"/>
              </a:ext>
            </a:extLst>
          </p:cNvPr>
          <p:cNvGrpSpPr/>
          <p:nvPr/>
        </p:nvGrpSpPr>
        <p:grpSpPr>
          <a:xfrm>
            <a:off x="6965726" y="4594675"/>
            <a:ext cx="1933546" cy="355982"/>
            <a:chOff x="10239375" y="6688139"/>
            <a:chExt cx="2842245" cy="523426"/>
          </a:xfrm>
        </p:grpSpPr>
        <p:pic>
          <p:nvPicPr>
            <p:cNvPr id="6" name="Picture 10" descr="IPSOS_GAMECHANGERS_blue.png">
              <a:extLst>
                <a:ext uri="{FF2B5EF4-FFF2-40B4-BE49-F238E27FC236}">
                  <a16:creationId xmlns:a16="http://schemas.microsoft.com/office/drawing/2014/main" id="{EE8ED0A9-9B2D-4631-887E-2BDC63F60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8" name="Picture 11" descr="IPSOS_GAMECHANGERS_blue.png">
              <a:extLst>
                <a:ext uri="{FF2B5EF4-FFF2-40B4-BE49-F238E27FC236}">
                  <a16:creationId xmlns:a16="http://schemas.microsoft.com/office/drawing/2014/main" id="{017561DF-4E47-46F6-91FE-2CCB85197F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2" name="Rectangle 7">
            <a:extLst>
              <a:ext uri="{FF2B5EF4-FFF2-40B4-BE49-F238E27FC236}">
                <a16:creationId xmlns:a16="http://schemas.microsoft.com/office/drawing/2014/main" id="{957DDFD0-6219-4B8C-A772-18E3B63F48F6}"/>
              </a:ext>
            </a:extLst>
          </p:cNvPr>
          <p:cNvSpPr/>
          <p:nvPr/>
        </p:nvSpPr>
        <p:spPr>
          <a:xfrm>
            <a:off x="0" y="515803"/>
            <a:ext cx="4991386" cy="294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600" b="1" kern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LA DURACIÓN DE LAS VACACIONES DE VERANO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B6BFB0F2-CB28-458D-997C-8F42D190D3A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410" y="-10288"/>
            <a:ext cx="7953183" cy="45776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 err="1">
                <a:solidFill>
                  <a:schemeClr val="bg1"/>
                </a:solidFill>
              </a:rPr>
              <a:t>LAs</a:t>
            </a:r>
            <a:r>
              <a:rPr lang="es-ES" sz="1400">
                <a:solidFill>
                  <a:schemeClr val="bg1"/>
                </a:solidFill>
              </a:rPr>
              <a:t> VACACIONES DE MÁS DE LA MITAD DE LOS ESPAÑOLES TENDRÁN LA MISMA O SUPERIOR DURACIÓN, MIENTRAS LAS DEL 33% </a:t>
            </a:r>
            <a:r>
              <a:rPr lang="es-ES" sz="1400" err="1">
                <a:solidFill>
                  <a:schemeClr val="bg1"/>
                </a:solidFill>
              </a:rPr>
              <a:t>sE</a:t>
            </a:r>
            <a:r>
              <a:rPr lang="es-ES" sz="1400">
                <a:solidFill>
                  <a:schemeClr val="bg1"/>
                </a:solidFill>
              </a:rPr>
              <a:t> VERÁN REDUCIDAS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01C2CCDE-EB1A-4F3F-9747-FAFA032943D0}"/>
              </a:ext>
            </a:extLst>
          </p:cNvPr>
          <p:cNvSpPr/>
          <p:nvPr/>
        </p:nvSpPr>
        <p:spPr>
          <a:xfrm>
            <a:off x="239676" y="3159747"/>
            <a:ext cx="24461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¿Cuánto ha cambiado su viaje de vacaciones comparado con su duración habitual? Supone: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AD4B214-86BE-478E-91B1-F2B58DB702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0294" y="5604919"/>
            <a:ext cx="730135" cy="1059873"/>
          </a:xfrm>
          <a:prstGeom prst="rect">
            <a:avLst/>
          </a:prstGeom>
        </p:spPr>
      </p:pic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A532D0F0-CA3B-4C3A-A14A-DF9B17E33BE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5534640"/>
            <a:ext cx="2973458" cy="5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s-ES" sz="14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DURACIÓN DE LAS VACACIONES DE VERANO</a:t>
            </a:r>
          </a:p>
          <a:p>
            <a:pPr>
              <a:defRPr b="0" i="0"/>
            </a:pPr>
            <a:r>
              <a:rPr lang="es-ES" sz="1200" b="1" i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(</a:t>
            </a:r>
            <a:r>
              <a:rPr lang="es-ES" sz="1200" b="1" i="1" kern="0" cap="none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promedio de semanas</a:t>
            </a:r>
            <a:r>
              <a:rPr lang="es-ES" sz="1200" b="1" i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)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C98B2EB-9A9B-4FB1-96C2-C9D5EA87A657}"/>
              </a:ext>
            </a:extLst>
          </p:cNvPr>
          <p:cNvSpPr/>
          <p:nvPr/>
        </p:nvSpPr>
        <p:spPr>
          <a:xfrm>
            <a:off x="2059377" y="606082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En total, ¿</a:t>
            </a:r>
            <a:r>
              <a:rPr lang="es-ES" sz="900" i="1" err="1">
                <a:latin typeface="Raleway" panose="020B0604020202020204" charset="0"/>
              </a:rPr>
              <a:t>cúanto</a:t>
            </a:r>
            <a:r>
              <a:rPr lang="es-ES" sz="900" i="1">
                <a:latin typeface="Raleway" panose="020B0604020202020204" charset="0"/>
              </a:rPr>
              <a:t> tiempo pasará de viaje este verano?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F95A31C-CAFB-4228-92F7-0F1A26AAA0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62434" y="928387"/>
            <a:ext cx="5110015" cy="2171756"/>
          </a:xfrm>
          <a:prstGeom prst="rect">
            <a:avLst/>
          </a:prstGeom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id="{21FB5924-5D7A-4377-9CC3-1B84AF4A1A08}"/>
              </a:ext>
            </a:extLst>
          </p:cNvPr>
          <p:cNvSpPr/>
          <p:nvPr/>
        </p:nvSpPr>
        <p:spPr>
          <a:xfrm>
            <a:off x="3716786" y="1036866"/>
            <a:ext cx="2603693" cy="1974957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4200A58A-79BA-4FEE-AA9E-FBE79DDA738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769170" y="1145516"/>
            <a:ext cx="1804635" cy="172206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>
                <a:solidFill>
                  <a:schemeClr val="bg1">
                    <a:lumMod val="50000"/>
                  </a:schemeClr>
                </a:solidFill>
              </a:rPr>
              <a:t>LAS VACACIONES DE VERANO MEDIAS DE LOS ESPAÑOLES SON LIGERAMENTE INFERIORES A LAS DOS SEMANAS</a:t>
            </a:r>
          </a:p>
        </p:txBody>
      </p:sp>
      <p:sp>
        <p:nvSpPr>
          <p:cNvPr id="28" name="Oval 25">
            <a:extLst>
              <a:ext uri="{FF2B5EF4-FFF2-40B4-BE49-F238E27FC236}">
                <a16:creationId xmlns:a16="http://schemas.microsoft.com/office/drawing/2014/main" id="{C12897B6-84F8-4EBF-8CF6-DD1EE5BC7C6C}"/>
              </a:ext>
            </a:extLst>
          </p:cNvPr>
          <p:cNvSpPr/>
          <p:nvPr/>
        </p:nvSpPr>
        <p:spPr>
          <a:xfrm>
            <a:off x="5652470" y="2221098"/>
            <a:ext cx="553126" cy="550853"/>
          </a:xfrm>
          <a:prstGeom prst="ellipse">
            <a:avLst/>
          </a:prstGeom>
          <a:solidFill>
            <a:schemeClr val="bg1"/>
          </a:solidFill>
          <a:ln w="25400" cap="flat" algn="ctr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es-ES" b="1">
                <a:solidFill>
                  <a:schemeClr val="tx2"/>
                </a:solidFill>
                <a:latin typeface="Century Gothic" panose="020B0502020202020204" pitchFamily="34" charset="0"/>
              </a:rPr>
              <a:t>1,8</a:t>
            </a:r>
          </a:p>
        </p:txBody>
      </p:sp>
      <p:pic>
        <p:nvPicPr>
          <p:cNvPr id="30" name="Picture 4" descr="Europäische-Union">
            <a:extLst>
              <a:ext uri="{FF2B5EF4-FFF2-40B4-BE49-F238E27FC236}">
                <a16:creationId xmlns:a16="http://schemas.microsoft.com/office/drawing/2014/main" id="{9ACE1BA8-D26C-4760-ABA0-84CFD9B65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47" y="2100265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31" name="Oval 25">
            <a:extLst>
              <a:ext uri="{FF2B5EF4-FFF2-40B4-BE49-F238E27FC236}">
                <a16:creationId xmlns:a16="http://schemas.microsoft.com/office/drawing/2014/main" id="{D0E846E6-47C1-4E6A-B06A-0F071882EEFC}"/>
              </a:ext>
            </a:extLst>
          </p:cNvPr>
          <p:cNvSpPr/>
          <p:nvPr/>
        </p:nvSpPr>
        <p:spPr>
          <a:xfrm>
            <a:off x="5652022" y="1251403"/>
            <a:ext cx="553126" cy="550854"/>
          </a:xfrm>
          <a:prstGeom prst="ellipse">
            <a:avLst/>
          </a:prstGeom>
          <a:solidFill>
            <a:schemeClr val="bg1"/>
          </a:solidFill>
          <a:ln w="25400" cap="flat" algn="ctr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62140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4282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86422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48564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10704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72846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34986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97126" algn="l" defTabSz="924282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b="0" i="0"/>
            </a:pPr>
            <a:r>
              <a:rPr lang="es-ES" b="1">
                <a:solidFill>
                  <a:schemeClr val="tx2"/>
                </a:solidFill>
                <a:latin typeface="Century Gothic" panose="020B0502020202020204" pitchFamily="34" charset="0"/>
              </a:rPr>
              <a:t>1,9</a:t>
            </a:r>
          </a:p>
        </p:txBody>
      </p:sp>
      <p:pic>
        <p:nvPicPr>
          <p:cNvPr id="29" name="Picture 17" descr="Spanien">
            <a:extLst>
              <a:ext uri="{FF2B5EF4-FFF2-40B4-BE49-F238E27FC236}">
                <a16:creationId xmlns:a16="http://schemas.microsoft.com/office/drawing/2014/main" id="{937C01FD-87F7-4DEC-B78B-05A7F4036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7147" y="1149023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B0FA855A-8611-4662-B308-7DCEDFB2A1D3}"/>
              </a:ext>
            </a:extLst>
          </p:cNvPr>
          <p:cNvSpPr/>
          <p:nvPr/>
        </p:nvSpPr>
        <p:spPr>
          <a:xfrm>
            <a:off x="3669481" y="3185343"/>
            <a:ext cx="2314462" cy="3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En total, ¿</a:t>
            </a:r>
            <a:r>
              <a:rPr lang="es-ES" sz="900" i="1" err="1">
                <a:latin typeface="Raleway" panose="020B0604020202020204" charset="0"/>
              </a:rPr>
              <a:t>cúanto</a:t>
            </a:r>
            <a:r>
              <a:rPr lang="es-ES" sz="900" i="1">
                <a:latin typeface="Raleway" panose="020B0604020202020204" charset="0"/>
              </a:rPr>
              <a:t> tiempo pasará de viaje este verano?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0CF9CF-769B-4BCB-9463-065DC88896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6423" y="2259290"/>
            <a:ext cx="499697" cy="264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3E9473F-347B-458D-973E-592862EC8F8F}"/>
              </a:ext>
            </a:extLst>
          </p:cNvPr>
          <p:cNvSpPr/>
          <p:nvPr/>
        </p:nvSpPr>
        <p:spPr>
          <a:xfrm>
            <a:off x="972394" y="2139702"/>
            <a:ext cx="643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b="0" i="0"/>
            </a:pPr>
            <a:r>
              <a:rPr lang="es-ES" b="1">
                <a:solidFill>
                  <a:srgbClr val="FF0000"/>
                </a:solidFill>
                <a:latin typeface="Century Gothic" panose="020B0502020202020204" pitchFamily="34" charset="0"/>
              </a:rPr>
              <a:t>33%</a:t>
            </a:r>
          </a:p>
        </p:txBody>
      </p:sp>
    </p:spTree>
    <p:extLst>
      <p:ext uri="{BB962C8B-B14F-4D97-AF65-F5344CB8AC3E}">
        <p14:creationId xmlns:p14="http://schemas.microsoft.com/office/powerpoint/2010/main" val="4202056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  <a:defRPr b="0" i="0"/>
            </a:pPr>
            <a:fld id="{5DAFF977-44E0-403A-BD59-6E75C395FFB7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  <a:defRPr b="0" i="0"/>
              </a:pPr>
              <a:t>18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46917" y="335201"/>
            <a:ext cx="4169893" cy="2784822"/>
          </a:xfrm>
        </p:spPr>
        <p:txBody>
          <a:bodyPr anchor="t" anchorCtr="0">
            <a:noAutofit/>
          </a:bodyPr>
          <a:lstStyle/>
          <a:p>
            <a:pPr>
              <a:defRPr b="0" i="0"/>
            </a:pPr>
            <a:r>
              <a:rPr lang="es-ES" sz="6000" b="1">
                <a:solidFill>
                  <a:schemeClr val="bg1"/>
                </a:solidFill>
                <a:latin typeface="Century Gothic" panose="020B0502020202020204" pitchFamily="34" charset="0"/>
              </a:rPr>
              <a:t>5.</a:t>
            </a:r>
            <a:r>
              <a:rPr lang="es-ES"/>
              <a:t> </a:t>
            </a:r>
            <a:br/>
            <a:r>
              <a:rPr lang="es-ES" sz="3200" b="1">
                <a:solidFill>
                  <a:schemeClr val="bg1"/>
                </a:solidFill>
                <a:latin typeface="Century Gothic" panose="020B0502020202020204" pitchFamily="34" charset="0"/>
              </a:rPr>
              <a:t>destinos favoritos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916403-0E47-411F-87F6-2F561F6DEF8F}"/>
              </a:ext>
            </a:extLst>
          </p:cNvPr>
          <p:cNvSpPr/>
          <p:nvPr/>
        </p:nvSpPr>
        <p:spPr>
          <a:xfrm>
            <a:off x="546917" y="2424827"/>
            <a:ext cx="4697704" cy="143314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Destinos de verano (país)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Destinos de verano (tipo de destino)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Criterios de selección para el destino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135D7BE4-5ADE-4E61-860A-0311E5C382EA}"/>
              </a:ext>
            </a:extLst>
          </p:cNvPr>
          <p:cNvGrpSpPr/>
          <p:nvPr/>
        </p:nvGrpSpPr>
        <p:grpSpPr>
          <a:xfrm>
            <a:off x="6965726" y="4594675"/>
            <a:ext cx="1933546" cy="355982"/>
            <a:chOff x="10239375" y="6688139"/>
            <a:chExt cx="2842245" cy="523426"/>
          </a:xfrm>
        </p:grpSpPr>
        <p:pic>
          <p:nvPicPr>
            <p:cNvPr id="9" name="Picture 10" descr="IPSOS_GAMECHANGERS_blue.png">
              <a:extLst>
                <a:ext uri="{FF2B5EF4-FFF2-40B4-BE49-F238E27FC236}">
                  <a16:creationId xmlns:a16="http://schemas.microsoft.com/office/drawing/2014/main" id="{B5150DF1-E538-4969-A14C-97560F9C2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3" name="Picture 11" descr="IPSOS_GAMECHANGERS_blue.png">
              <a:extLst>
                <a:ext uri="{FF2B5EF4-FFF2-40B4-BE49-F238E27FC236}">
                  <a16:creationId xmlns:a16="http://schemas.microsoft.com/office/drawing/2014/main" id="{547A0DCA-59B9-4F47-B8FA-FFA0781E1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32809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  <a:defRPr b="0" i="0"/>
            </a:pPr>
            <a:fld id="{5DAFF977-44E0-403A-BD59-6E75C395FFB7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  <a:defRPr b="0" i="0"/>
              </a:pPr>
              <a:t>19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3296626-CBBF-4BC2-BDBA-2D5339065B1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1477" y="419051"/>
            <a:ext cx="3656463" cy="56572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>
                <a:solidFill>
                  <a:schemeClr val="bg1"/>
                </a:solidFill>
              </a:rPr>
              <a:t>PLANIFICAMOS VIAJES A LOS PAÍSES DE NUESTRO ENTORNO MÁS PRÓXIMO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407B31F3-50B5-4AE2-B5C5-ECC66118310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31023" y="434957"/>
            <a:ext cx="4502026" cy="56572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>
                <a:solidFill>
                  <a:srgbClr val="C00000"/>
                </a:solidFill>
              </a:rPr>
              <a:t>RENUNCIAMOS A VIAJAR A ESTOS MISMOS PAÍSES, Y A OTROS POR RAZONES DE RIESGO SANITARIO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445574-9895-495F-B1F1-ECB19F1A5E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3043" y="4717859"/>
            <a:ext cx="3429994" cy="3214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D4FAB3C-A6ED-47FB-94E2-1208C672E0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6146" y="2900502"/>
            <a:ext cx="1672118" cy="1815870"/>
          </a:xfrm>
          <a:prstGeom prst="rect">
            <a:avLst/>
          </a:prstGeom>
        </p:spPr>
      </p:pic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386470B1-3849-4643-BD5D-704FA0B425B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47122" y="3411950"/>
            <a:ext cx="2512612" cy="48829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s-ES" sz="14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MOTIVOS DE LA ELECCIÓN DE DESTINO</a:t>
            </a:r>
          </a:p>
        </p:txBody>
      </p:sp>
      <p:pic>
        <p:nvPicPr>
          <p:cNvPr id="47" name="Picture 4" descr="Europäische-Union">
            <a:extLst>
              <a:ext uri="{FF2B5EF4-FFF2-40B4-BE49-F238E27FC236}">
                <a16:creationId xmlns:a16="http://schemas.microsoft.com/office/drawing/2014/main" id="{654C132B-128A-4676-B1D2-2FD3735A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58" y="2702538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48" name="Picture 17" descr="Spanien">
            <a:extLst>
              <a:ext uri="{FF2B5EF4-FFF2-40B4-BE49-F238E27FC236}">
                <a16:creationId xmlns:a16="http://schemas.microsoft.com/office/drawing/2014/main" id="{008DC2A9-92C1-46E2-AE90-DD8763A64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6724" y="2700563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D065E05-335F-4F19-822E-ECF249200E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8708" y="2982591"/>
            <a:ext cx="1244407" cy="1733781"/>
          </a:xfrm>
          <a:prstGeom prst="rect">
            <a:avLst/>
          </a:prstGeom>
        </p:spPr>
      </p:pic>
      <p:pic>
        <p:nvPicPr>
          <p:cNvPr id="50" name="Picture 4" descr="Europäische-Union">
            <a:extLst>
              <a:ext uri="{FF2B5EF4-FFF2-40B4-BE49-F238E27FC236}">
                <a16:creationId xmlns:a16="http://schemas.microsoft.com/office/drawing/2014/main" id="{45594D45-D576-4F06-BEEE-06896BFB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21" y="2709269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51" name="Picture 17" descr="Spanien">
            <a:extLst>
              <a:ext uri="{FF2B5EF4-FFF2-40B4-BE49-F238E27FC236}">
                <a16:creationId xmlns:a16="http://schemas.microsoft.com/office/drawing/2014/main" id="{7F717610-01F6-4EF3-B955-02E67860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138" y="2710206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Espace réservé du texte 2">
            <a:extLst>
              <a:ext uri="{FF2B5EF4-FFF2-40B4-BE49-F238E27FC236}">
                <a16:creationId xmlns:a16="http://schemas.microsoft.com/office/drawing/2014/main" id="{71437A0B-9656-4E11-8F52-3ADC8B6EE4F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-7001" y="3411950"/>
            <a:ext cx="2064345" cy="68965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s-ES" sz="14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PREFERENCIAS PARA LAS VACACIONES DE VERANO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FB53E22F-9415-41BD-8D75-8A9FC5C25C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86657" y="3868862"/>
            <a:ext cx="314325" cy="266700"/>
          </a:xfrm>
          <a:prstGeom prst="rect">
            <a:avLst/>
          </a:prstGeom>
        </p:spPr>
      </p:pic>
      <p:sp>
        <p:nvSpPr>
          <p:cNvPr id="56" name="Rectangle 193">
            <a:extLst>
              <a:ext uri="{FF2B5EF4-FFF2-40B4-BE49-F238E27FC236}">
                <a16:creationId xmlns:a16="http://schemas.microsoft.com/office/drawing/2014/main" id="{2C4F6006-C514-4EC9-9778-AADC88FBA9C5}"/>
              </a:ext>
            </a:extLst>
          </p:cNvPr>
          <p:cNvSpPr/>
          <p:nvPr/>
        </p:nvSpPr>
        <p:spPr>
          <a:xfrm>
            <a:off x="3086657" y="3564291"/>
            <a:ext cx="220514" cy="1677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>
                <a:latin typeface="Raleway" panose="020B0604020202020204" charset="0"/>
              </a:rPr>
              <a:t>+7</a:t>
            </a:r>
            <a:endParaRPr lang="en-US" sz="1100" b="1">
              <a:latin typeface="Raleway" panose="020B0604020202020204" charset="0"/>
            </a:endParaRP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AB4AC1B8-D7A9-4019-82E0-80A410EA62A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45934" y="1044124"/>
            <a:ext cx="2632558" cy="56572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>
                <a:solidFill>
                  <a:schemeClr val="bg1"/>
                </a:solidFill>
              </a:rPr>
              <a:t>PORTUGAL   8%</a:t>
            </a:r>
          </a:p>
          <a:p>
            <a:r>
              <a:rPr lang="es-ES" sz="1400">
                <a:solidFill>
                  <a:schemeClr val="bg1"/>
                </a:solidFill>
              </a:rPr>
              <a:t>FRANCIA       6%</a:t>
            </a:r>
          </a:p>
          <a:p>
            <a:r>
              <a:rPr lang="es-ES" sz="1400">
                <a:solidFill>
                  <a:schemeClr val="bg1"/>
                </a:solidFill>
              </a:rPr>
              <a:t>Italia            4%</a:t>
            </a:r>
          </a:p>
        </p:txBody>
      </p:sp>
      <p:sp>
        <p:nvSpPr>
          <p:cNvPr id="58" name="Espace réservé du texte 2">
            <a:extLst>
              <a:ext uri="{FF2B5EF4-FFF2-40B4-BE49-F238E27FC236}">
                <a16:creationId xmlns:a16="http://schemas.microsoft.com/office/drawing/2014/main" id="{A6AEB08F-43F7-4E33-A10C-6E1CB8E7363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45341" y="1075932"/>
            <a:ext cx="2632558" cy="56572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>
                <a:solidFill>
                  <a:srgbClr val="C00000"/>
                </a:solidFill>
              </a:rPr>
              <a:t>   india           26%</a:t>
            </a:r>
          </a:p>
          <a:p>
            <a:r>
              <a:rPr lang="es-ES" sz="1400">
                <a:solidFill>
                  <a:srgbClr val="C00000"/>
                </a:solidFill>
              </a:rPr>
              <a:t>   FRANCIA    22%</a:t>
            </a:r>
          </a:p>
          <a:p>
            <a:r>
              <a:rPr lang="es-ES" sz="1400">
                <a:solidFill>
                  <a:srgbClr val="C00000"/>
                </a:solidFill>
              </a:rPr>
              <a:t>   Italia         16%</a:t>
            </a:r>
          </a:p>
        </p:txBody>
      </p:sp>
    </p:spTree>
    <p:extLst>
      <p:ext uri="{BB962C8B-B14F-4D97-AF65-F5344CB8AC3E}">
        <p14:creationId xmlns:p14="http://schemas.microsoft.com/office/powerpoint/2010/main" val="3023487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4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45761" y="159541"/>
            <a:ext cx="5214559" cy="331996"/>
          </a:xfrm>
        </p:spPr>
        <p:txBody>
          <a:bodyPr>
            <a:noAutofit/>
          </a:bodyPr>
          <a:lstStyle/>
          <a:p>
            <a:pPr>
              <a:defRPr b="0" i="0"/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Alcance Y METODOLOGÍA del estudio</a:t>
            </a:r>
          </a:p>
        </p:txBody>
      </p: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CEDE0D35-6A97-41E6-A451-19748174CFAE}"/>
              </a:ext>
            </a:extLst>
          </p:cNvPr>
          <p:cNvGrpSpPr/>
          <p:nvPr/>
        </p:nvGrpSpPr>
        <p:grpSpPr>
          <a:xfrm>
            <a:off x="2820167" y="1118135"/>
            <a:ext cx="3336803" cy="3199674"/>
            <a:chOff x="2651974" y="2777855"/>
            <a:chExt cx="3336803" cy="3199674"/>
          </a:xfrm>
        </p:grpSpPr>
        <p:sp>
          <p:nvSpPr>
            <p:cNvPr id="101" name="Freeform 190">
              <a:extLst>
                <a:ext uri="{FF2B5EF4-FFF2-40B4-BE49-F238E27FC236}">
                  <a16:creationId xmlns:a16="http://schemas.microsoft.com/office/drawing/2014/main" id="{81DEAF4F-CD16-4EBD-B6DE-693AE2BE6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993" y="4410343"/>
              <a:ext cx="339557" cy="235080"/>
            </a:xfrm>
            <a:custGeom>
              <a:avLst/>
              <a:gdLst>
                <a:gd name="T0" fmla="*/ 11 w 52"/>
                <a:gd name="T1" fmla="*/ 2 h 36"/>
                <a:gd name="T2" fmla="*/ 0 w 52"/>
                <a:gd name="T3" fmla="*/ 16 h 36"/>
                <a:gd name="T4" fmla="*/ 6 w 52"/>
                <a:gd name="T5" fmla="*/ 21 h 36"/>
                <a:gd name="T6" fmla="*/ 6 w 52"/>
                <a:gd name="T7" fmla="*/ 36 h 36"/>
                <a:gd name="T8" fmla="*/ 42 w 52"/>
                <a:gd name="T9" fmla="*/ 32 h 36"/>
                <a:gd name="T10" fmla="*/ 52 w 52"/>
                <a:gd name="T11" fmla="*/ 19 h 36"/>
                <a:gd name="T12" fmla="*/ 49 w 52"/>
                <a:gd name="T13" fmla="*/ 10 h 36"/>
                <a:gd name="T14" fmla="*/ 47 w 52"/>
                <a:gd name="T15" fmla="*/ 0 h 36"/>
                <a:gd name="T16" fmla="*/ 11 w 52"/>
                <a:gd name="T17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6">
                  <a:moveTo>
                    <a:pt x="11" y="2"/>
                  </a:moveTo>
                  <a:lnTo>
                    <a:pt x="0" y="16"/>
                  </a:lnTo>
                  <a:lnTo>
                    <a:pt x="6" y="21"/>
                  </a:lnTo>
                  <a:lnTo>
                    <a:pt x="6" y="36"/>
                  </a:lnTo>
                  <a:lnTo>
                    <a:pt x="42" y="32"/>
                  </a:lnTo>
                  <a:lnTo>
                    <a:pt x="52" y="19"/>
                  </a:lnTo>
                  <a:lnTo>
                    <a:pt x="49" y="10"/>
                  </a:lnTo>
                  <a:lnTo>
                    <a:pt x="47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176BAB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194">
              <a:extLst>
                <a:ext uri="{FF2B5EF4-FFF2-40B4-BE49-F238E27FC236}">
                  <a16:creationId xmlns:a16="http://schemas.microsoft.com/office/drawing/2014/main" id="{31D40CE5-8A57-491E-8465-2D70769CF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0074" y="4168730"/>
              <a:ext cx="555044" cy="241611"/>
            </a:xfrm>
            <a:custGeom>
              <a:avLst/>
              <a:gdLst>
                <a:gd name="T0" fmla="*/ 32 w 50"/>
                <a:gd name="T1" fmla="*/ 14 h 22"/>
                <a:gd name="T2" fmla="*/ 46 w 50"/>
                <a:gd name="T3" fmla="*/ 15 h 22"/>
                <a:gd name="T4" fmla="*/ 50 w 50"/>
                <a:gd name="T5" fmla="*/ 5 h 22"/>
                <a:gd name="T6" fmla="*/ 15 w 50"/>
                <a:gd name="T7" fmla="*/ 0 h 22"/>
                <a:gd name="T8" fmla="*/ 0 w 50"/>
                <a:gd name="T9" fmla="*/ 10 h 22"/>
                <a:gd name="T10" fmla="*/ 1 w 50"/>
                <a:gd name="T11" fmla="*/ 19 h 22"/>
                <a:gd name="T12" fmla="*/ 14 w 50"/>
                <a:gd name="T13" fmla="*/ 22 h 22"/>
                <a:gd name="T14" fmla="*/ 32 w 50"/>
                <a:gd name="T15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2">
                  <a:moveTo>
                    <a:pt x="32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38" y="3"/>
                    <a:pt x="26" y="2"/>
                    <a:pt x="15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4" y="22"/>
                    <a:pt x="14" y="22"/>
                    <a:pt x="14" y="22"/>
                  </a:cubicBezTo>
                  <a:lnTo>
                    <a:pt x="32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216">
              <a:extLst>
                <a:ext uri="{FF2B5EF4-FFF2-40B4-BE49-F238E27FC236}">
                  <a16:creationId xmlns:a16="http://schemas.microsoft.com/office/drawing/2014/main" id="{C74EB98A-58E4-46B5-A629-6BEB4EDE4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364" y="2777855"/>
              <a:ext cx="764001" cy="1312517"/>
            </a:xfrm>
            <a:custGeom>
              <a:avLst/>
              <a:gdLst>
                <a:gd name="T0" fmla="*/ 66 w 69"/>
                <a:gd name="T1" fmla="*/ 95 h 119"/>
                <a:gd name="T2" fmla="*/ 69 w 69"/>
                <a:gd name="T3" fmla="*/ 85 h 119"/>
                <a:gd name="T4" fmla="*/ 63 w 69"/>
                <a:gd name="T5" fmla="*/ 82 h 119"/>
                <a:gd name="T6" fmla="*/ 58 w 69"/>
                <a:gd name="T7" fmla="*/ 86 h 119"/>
                <a:gd name="T8" fmla="*/ 56 w 69"/>
                <a:gd name="T9" fmla="*/ 85 h 119"/>
                <a:gd name="T10" fmla="*/ 58 w 69"/>
                <a:gd name="T11" fmla="*/ 77 h 119"/>
                <a:gd name="T12" fmla="*/ 43 w 69"/>
                <a:gd name="T13" fmla="*/ 57 h 119"/>
                <a:gd name="T14" fmla="*/ 43 w 69"/>
                <a:gd name="T15" fmla="*/ 51 h 119"/>
                <a:gd name="T16" fmla="*/ 37 w 69"/>
                <a:gd name="T17" fmla="*/ 43 h 119"/>
                <a:gd name="T18" fmla="*/ 28 w 69"/>
                <a:gd name="T19" fmla="*/ 42 h 119"/>
                <a:gd name="T20" fmla="*/ 40 w 69"/>
                <a:gd name="T21" fmla="*/ 21 h 119"/>
                <a:gd name="T22" fmla="*/ 35 w 69"/>
                <a:gd name="T23" fmla="*/ 18 h 119"/>
                <a:gd name="T24" fmla="*/ 20 w 69"/>
                <a:gd name="T25" fmla="*/ 19 h 119"/>
                <a:gd name="T26" fmla="*/ 31 w 69"/>
                <a:gd name="T27" fmla="*/ 1 h 119"/>
                <a:gd name="T28" fmla="*/ 9 w 69"/>
                <a:gd name="T29" fmla="*/ 0 h 119"/>
                <a:gd name="T30" fmla="*/ 0 w 69"/>
                <a:gd name="T31" fmla="*/ 33 h 119"/>
                <a:gd name="T32" fmla="*/ 7 w 69"/>
                <a:gd name="T33" fmla="*/ 34 h 119"/>
                <a:gd name="T34" fmla="*/ 1 w 69"/>
                <a:gd name="T35" fmla="*/ 37 h 119"/>
                <a:gd name="T36" fmla="*/ 3 w 69"/>
                <a:gd name="T37" fmla="*/ 50 h 119"/>
                <a:gd name="T38" fmla="*/ 5 w 69"/>
                <a:gd name="T39" fmla="*/ 45 h 119"/>
                <a:gd name="T40" fmla="*/ 12 w 69"/>
                <a:gd name="T41" fmla="*/ 42 h 119"/>
                <a:gd name="T42" fmla="*/ 14 w 69"/>
                <a:gd name="T43" fmla="*/ 46 h 119"/>
                <a:gd name="T44" fmla="*/ 8 w 69"/>
                <a:gd name="T45" fmla="*/ 50 h 119"/>
                <a:gd name="T46" fmla="*/ 5 w 69"/>
                <a:gd name="T47" fmla="*/ 59 h 119"/>
                <a:gd name="T48" fmla="*/ 8 w 69"/>
                <a:gd name="T49" fmla="*/ 62 h 119"/>
                <a:gd name="T50" fmla="*/ 11 w 69"/>
                <a:gd name="T51" fmla="*/ 56 h 119"/>
                <a:gd name="T52" fmla="*/ 14 w 69"/>
                <a:gd name="T53" fmla="*/ 59 h 119"/>
                <a:gd name="T54" fmla="*/ 20 w 69"/>
                <a:gd name="T55" fmla="*/ 54 h 119"/>
                <a:gd name="T56" fmla="*/ 24 w 69"/>
                <a:gd name="T57" fmla="*/ 58 h 119"/>
                <a:gd name="T58" fmla="*/ 20 w 69"/>
                <a:gd name="T59" fmla="*/ 65 h 119"/>
                <a:gd name="T60" fmla="*/ 24 w 69"/>
                <a:gd name="T61" fmla="*/ 69 h 119"/>
                <a:gd name="T62" fmla="*/ 25 w 69"/>
                <a:gd name="T63" fmla="*/ 76 h 119"/>
                <a:gd name="T64" fmla="*/ 13 w 69"/>
                <a:gd name="T65" fmla="*/ 82 h 119"/>
                <a:gd name="T66" fmla="*/ 11 w 69"/>
                <a:gd name="T67" fmla="*/ 86 h 119"/>
                <a:gd name="T68" fmla="*/ 15 w 69"/>
                <a:gd name="T69" fmla="*/ 85 h 119"/>
                <a:gd name="T70" fmla="*/ 18 w 69"/>
                <a:gd name="T71" fmla="*/ 91 h 119"/>
                <a:gd name="T72" fmla="*/ 8 w 69"/>
                <a:gd name="T73" fmla="*/ 99 h 119"/>
                <a:gd name="T74" fmla="*/ 10 w 69"/>
                <a:gd name="T75" fmla="*/ 102 h 119"/>
                <a:gd name="T76" fmla="*/ 12 w 69"/>
                <a:gd name="T77" fmla="*/ 101 h 119"/>
                <a:gd name="T78" fmla="*/ 18 w 69"/>
                <a:gd name="T79" fmla="*/ 103 h 119"/>
                <a:gd name="T80" fmla="*/ 24 w 69"/>
                <a:gd name="T81" fmla="*/ 99 h 119"/>
                <a:gd name="T82" fmla="*/ 19 w 69"/>
                <a:gd name="T83" fmla="*/ 106 h 119"/>
                <a:gd name="T84" fmla="*/ 12 w 69"/>
                <a:gd name="T85" fmla="*/ 107 h 119"/>
                <a:gd name="T86" fmla="*/ 1 w 69"/>
                <a:gd name="T87" fmla="*/ 117 h 119"/>
                <a:gd name="T88" fmla="*/ 7 w 69"/>
                <a:gd name="T89" fmla="*/ 119 h 119"/>
                <a:gd name="T90" fmla="*/ 12 w 69"/>
                <a:gd name="T91" fmla="*/ 114 h 119"/>
                <a:gd name="T92" fmla="*/ 18 w 69"/>
                <a:gd name="T93" fmla="*/ 114 h 119"/>
                <a:gd name="T94" fmla="*/ 20 w 69"/>
                <a:gd name="T95" fmla="*/ 116 h 119"/>
                <a:gd name="T96" fmla="*/ 23 w 69"/>
                <a:gd name="T97" fmla="*/ 111 h 119"/>
                <a:gd name="T98" fmla="*/ 28 w 69"/>
                <a:gd name="T99" fmla="*/ 110 h 119"/>
                <a:gd name="T100" fmla="*/ 34 w 69"/>
                <a:gd name="T101" fmla="*/ 113 h 119"/>
                <a:gd name="T102" fmla="*/ 43 w 69"/>
                <a:gd name="T103" fmla="*/ 108 h 119"/>
                <a:gd name="T104" fmla="*/ 50 w 69"/>
                <a:gd name="T105" fmla="*/ 109 h 119"/>
                <a:gd name="T106" fmla="*/ 59 w 69"/>
                <a:gd name="T107" fmla="*/ 108 h 119"/>
                <a:gd name="T108" fmla="*/ 64 w 69"/>
                <a:gd name="T109" fmla="*/ 103 h 119"/>
                <a:gd name="T110" fmla="*/ 65 w 69"/>
                <a:gd name="T111" fmla="*/ 101 h 119"/>
                <a:gd name="T112" fmla="*/ 57 w 69"/>
                <a:gd name="T113" fmla="*/ 100 h 119"/>
                <a:gd name="T114" fmla="*/ 59 w 69"/>
                <a:gd name="T115" fmla="*/ 96 h 119"/>
                <a:gd name="T116" fmla="*/ 66 w 69"/>
                <a:gd name="T117" fmla="*/ 9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" h="119">
                  <a:moveTo>
                    <a:pt x="66" y="95"/>
                  </a:moveTo>
                  <a:cubicBezTo>
                    <a:pt x="69" y="85"/>
                    <a:pt x="69" y="85"/>
                    <a:pt x="69" y="85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3" y="71"/>
                    <a:pt x="48" y="64"/>
                    <a:pt x="43" y="57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32" y="35"/>
                    <a:pt x="36" y="27"/>
                    <a:pt x="40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4" y="13"/>
                    <a:pt x="28" y="7"/>
                    <a:pt x="3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0"/>
                    <a:pt x="3" y="21"/>
                    <a:pt x="0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5" y="108"/>
                    <a:pt x="48" y="109"/>
                    <a:pt x="50" y="109"/>
                  </a:cubicBezTo>
                  <a:cubicBezTo>
                    <a:pt x="53" y="109"/>
                    <a:pt x="56" y="109"/>
                    <a:pt x="59" y="108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9" y="96"/>
                    <a:pt x="59" y="96"/>
                    <a:pt x="59" y="96"/>
                  </a:cubicBezTo>
                  <a:lnTo>
                    <a:pt x="66" y="95"/>
                  </a:lnTo>
                  <a:close/>
                </a:path>
              </a:pathLst>
            </a:custGeom>
            <a:solidFill>
              <a:srgbClr val="176BAB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217">
              <a:extLst>
                <a:ext uri="{FF2B5EF4-FFF2-40B4-BE49-F238E27FC236}">
                  <a16:creationId xmlns:a16="http://schemas.microsoft.com/office/drawing/2014/main" id="{375B9C6C-1AD6-4828-A2CA-89D7CB61F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054" y="3365549"/>
              <a:ext cx="208958" cy="182838"/>
            </a:xfrm>
            <a:custGeom>
              <a:avLst/>
              <a:gdLst>
                <a:gd name="T0" fmla="*/ 8 w 32"/>
                <a:gd name="T1" fmla="*/ 0 h 28"/>
                <a:gd name="T2" fmla="*/ 0 w 32"/>
                <a:gd name="T3" fmla="*/ 13 h 28"/>
                <a:gd name="T4" fmla="*/ 0 w 32"/>
                <a:gd name="T5" fmla="*/ 18 h 28"/>
                <a:gd name="T6" fmla="*/ 8 w 32"/>
                <a:gd name="T7" fmla="*/ 28 h 28"/>
                <a:gd name="T8" fmla="*/ 13 w 32"/>
                <a:gd name="T9" fmla="*/ 23 h 28"/>
                <a:gd name="T10" fmla="*/ 17 w 32"/>
                <a:gd name="T11" fmla="*/ 28 h 28"/>
                <a:gd name="T12" fmla="*/ 30 w 32"/>
                <a:gd name="T13" fmla="*/ 27 h 28"/>
                <a:gd name="T14" fmla="*/ 32 w 32"/>
                <a:gd name="T15" fmla="*/ 23 h 28"/>
                <a:gd name="T16" fmla="*/ 20 w 32"/>
                <a:gd name="T17" fmla="*/ 1 h 28"/>
                <a:gd name="T18" fmla="*/ 10 w 32"/>
                <a:gd name="T19" fmla="*/ 3 h 28"/>
                <a:gd name="T20" fmla="*/ 8 w 32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8">
                  <a:moveTo>
                    <a:pt x="8" y="0"/>
                  </a:moveTo>
                  <a:lnTo>
                    <a:pt x="0" y="13"/>
                  </a:lnTo>
                  <a:lnTo>
                    <a:pt x="0" y="18"/>
                  </a:lnTo>
                  <a:lnTo>
                    <a:pt x="8" y="28"/>
                  </a:lnTo>
                  <a:lnTo>
                    <a:pt x="13" y="23"/>
                  </a:lnTo>
                  <a:lnTo>
                    <a:pt x="17" y="28"/>
                  </a:lnTo>
                  <a:lnTo>
                    <a:pt x="30" y="27"/>
                  </a:lnTo>
                  <a:lnTo>
                    <a:pt x="32" y="23"/>
                  </a:lnTo>
                  <a:lnTo>
                    <a:pt x="20" y="1"/>
                  </a:lnTo>
                  <a:lnTo>
                    <a:pt x="1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76BAB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219">
              <a:extLst>
                <a:ext uri="{FF2B5EF4-FFF2-40B4-BE49-F238E27FC236}">
                  <a16:creationId xmlns:a16="http://schemas.microsoft.com/office/drawing/2014/main" id="{39EBDB29-2AB6-495F-A8DF-C57B26D0B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219" y="3959773"/>
              <a:ext cx="574636" cy="319967"/>
            </a:xfrm>
            <a:custGeom>
              <a:avLst/>
              <a:gdLst>
                <a:gd name="T0" fmla="*/ 13 w 52"/>
                <a:gd name="T1" fmla="*/ 0 h 29"/>
                <a:gd name="T2" fmla="*/ 1 w 52"/>
                <a:gd name="T3" fmla="*/ 4 h 29"/>
                <a:gd name="T4" fmla="*/ 0 w 52"/>
                <a:gd name="T5" fmla="*/ 5 h 29"/>
                <a:gd name="T6" fmla="*/ 2 w 52"/>
                <a:gd name="T7" fmla="*/ 14 h 29"/>
                <a:gd name="T8" fmla="*/ 3 w 52"/>
                <a:gd name="T9" fmla="*/ 15 h 29"/>
                <a:gd name="T10" fmla="*/ 8 w 52"/>
                <a:gd name="T11" fmla="*/ 25 h 29"/>
                <a:gd name="T12" fmla="*/ 9 w 52"/>
                <a:gd name="T13" fmla="*/ 27 h 29"/>
                <a:gd name="T14" fmla="*/ 13 w 52"/>
                <a:gd name="T15" fmla="*/ 29 h 29"/>
                <a:gd name="T16" fmla="*/ 19 w 52"/>
                <a:gd name="T17" fmla="*/ 27 h 29"/>
                <a:gd name="T18" fmla="*/ 37 w 52"/>
                <a:gd name="T19" fmla="*/ 29 h 29"/>
                <a:gd name="T20" fmla="*/ 52 w 52"/>
                <a:gd name="T21" fmla="*/ 19 h 29"/>
                <a:gd name="T22" fmla="*/ 23 w 52"/>
                <a:gd name="T23" fmla="*/ 1 h 29"/>
                <a:gd name="T24" fmla="*/ 22 w 52"/>
                <a:gd name="T25" fmla="*/ 1 h 29"/>
                <a:gd name="T26" fmla="*/ 21 w 52"/>
                <a:gd name="T27" fmla="*/ 1 h 29"/>
                <a:gd name="T28" fmla="*/ 13 w 52"/>
                <a:gd name="T2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29">
                  <a:moveTo>
                    <a:pt x="13" y="0"/>
                  </a:moveTo>
                  <a:cubicBezTo>
                    <a:pt x="8" y="2"/>
                    <a:pt x="5" y="3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8"/>
                    <a:pt x="1" y="11"/>
                    <a:pt x="2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9"/>
                    <a:pt x="6" y="21"/>
                    <a:pt x="8" y="2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176BAB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220">
              <a:extLst>
                <a:ext uri="{FF2B5EF4-FFF2-40B4-BE49-F238E27FC236}">
                  <a16:creationId xmlns:a16="http://schemas.microsoft.com/office/drawing/2014/main" id="{E3AEDC66-7824-4AA7-9650-E542DBC31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924" y="5206995"/>
              <a:ext cx="267725" cy="666055"/>
            </a:xfrm>
            <a:custGeom>
              <a:avLst/>
              <a:gdLst>
                <a:gd name="T0" fmla="*/ 21 w 24"/>
                <a:gd name="T1" fmla="*/ 11 h 60"/>
                <a:gd name="T2" fmla="*/ 22 w 24"/>
                <a:gd name="T3" fmla="*/ 0 h 60"/>
                <a:gd name="T4" fmla="*/ 8 w 24"/>
                <a:gd name="T5" fmla="*/ 1 h 60"/>
                <a:gd name="T6" fmla="*/ 0 w 24"/>
                <a:gd name="T7" fmla="*/ 35 h 60"/>
                <a:gd name="T8" fmla="*/ 1 w 24"/>
                <a:gd name="T9" fmla="*/ 42 h 60"/>
                <a:gd name="T10" fmla="*/ 4 w 24"/>
                <a:gd name="T11" fmla="*/ 41 h 60"/>
                <a:gd name="T12" fmla="*/ 7 w 24"/>
                <a:gd name="T13" fmla="*/ 44 h 60"/>
                <a:gd name="T14" fmla="*/ 6 w 24"/>
                <a:gd name="T15" fmla="*/ 53 h 60"/>
                <a:gd name="T16" fmla="*/ 4 w 24"/>
                <a:gd name="T17" fmla="*/ 59 h 60"/>
                <a:gd name="T18" fmla="*/ 11 w 24"/>
                <a:gd name="T19" fmla="*/ 58 h 60"/>
                <a:gd name="T20" fmla="*/ 16 w 24"/>
                <a:gd name="T21" fmla="*/ 60 h 60"/>
                <a:gd name="T22" fmla="*/ 21 w 24"/>
                <a:gd name="T23" fmla="*/ 58 h 60"/>
                <a:gd name="T24" fmla="*/ 24 w 24"/>
                <a:gd name="T25" fmla="*/ 58 h 60"/>
                <a:gd name="T26" fmla="*/ 22 w 24"/>
                <a:gd name="T27" fmla="*/ 39 h 60"/>
                <a:gd name="T28" fmla="*/ 18 w 24"/>
                <a:gd name="T29" fmla="*/ 28 h 60"/>
                <a:gd name="T30" fmla="*/ 22 w 24"/>
                <a:gd name="T31" fmla="*/ 26 h 60"/>
                <a:gd name="T32" fmla="*/ 21 w 24"/>
                <a:gd name="T33" fmla="*/ 1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60">
                  <a:moveTo>
                    <a:pt x="21" y="11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8"/>
                    <a:pt x="5" y="29"/>
                    <a:pt x="0" y="35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1" y="11"/>
                  </a:lnTo>
                  <a:close/>
                </a:path>
              </a:pathLst>
            </a:custGeom>
            <a:solidFill>
              <a:srgbClr val="176BAB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221">
              <a:extLst>
                <a:ext uri="{FF2B5EF4-FFF2-40B4-BE49-F238E27FC236}">
                  <a16:creationId xmlns:a16="http://schemas.microsoft.com/office/drawing/2014/main" id="{2C5986DB-8BDC-4641-843B-1B1BA671D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876" y="3417788"/>
              <a:ext cx="959901" cy="809712"/>
            </a:xfrm>
            <a:custGeom>
              <a:avLst/>
              <a:gdLst>
                <a:gd name="T0" fmla="*/ 42 w 87"/>
                <a:gd name="T1" fmla="*/ 0 h 73"/>
                <a:gd name="T2" fmla="*/ 38 w 87"/>
                <a:gd name="T3" fmla="*/ 0 h 73"/>
                <a:gd name="T4" fmla="*/ 1 w 87"/>
                <a:gd name="T5" fmla="*/ 16 h 73"/>
                <a:gd name="T6" fmla="*/ 0 w 87"/>
                <a:gd name="T7" fmla="*/ 49 h 73"/>
                <a:gd name="T8" fmla="*/ 8 w 87"/>
                <a:gd name="T9" fmla="*/ 50 h 73"/>
                <a:gd name="T10" fmla="*/ 9 w 87"/>
                <a:gd name="T11" fmla="*/ 50 h 73"/>
                <a:gd name="T12" fmla="*/ 10 w 87"/>
                <a:gd name="T13" fmla="*/ 50 h 73"/>
                <a:gd name="T14" fmla="*/ 39 w 87"/>
                <a:gd name="T15" fmla="*/ 68 h 73"/>
                <a:gd name="T16" fmla="*/ 74 w 87"/>
                <a:gd name="T17" fmla="*/ 73 h 73"/>
                <a:gd name="T18" fmla="*/ 74 w 87"/>
                <a:gd name="T19" fmla="*/ 65 h 73"/>
                <a:gd name="T20" fmla="*/ 87 w 87"/>
                <a:gd name="T21" fmla="*/ 51 h 73"/>
                <a:gd name="T22" fmla="*/ 86 w 87"/>
                <a:gd name="T23" fmla="*/ 47 h 73"/>
                <a:gd name="T24" fmla="*/ 82 w 87"/>
                <a:gd name="T25" fmla="*/ 42 h 73"/>
                <a:gd name="T26" fmla="*/ 82 w 87"/>
                <a:gd name="T27" fmla="*/ 37 h 73"/>
                <a:gd name="T28" fmla="*/ 86 w 87"/>
                <a:gd name="T29" fmla="*/ 24 h 73"/>
                <a:gd name="T30" fmla="*/ 86 w 87"/>
                <a:gd name="T31" fmla="*/ 24 h 73"/>
                <a:gd name="T32" fmla="*/ 84 w 87"/>
                <a:gd name="T33" fmla="*/ 19 h 73"/>
                <a:gd name="T34" fmla="*/ 80 w 87"/>
                <a:gd name="T35" fmla="*/ 12 h 73"/>
                <a:gd name="T36" fmla="*/ 80 w 87"/>
                <a:gd name="T37" fmla="*/ 11 h 73"/>
                <a:gd name="T38" fmla="*/ 78 w 87"/>
                <a:gd name="T39" fmla="*/ 9 h 73"/>
                <a:gd name="T40" fmla="*/ 78 w 87"/>
                <a:gd name="T41" fmla="*/ 9 h 73"/>
                <a:gd name="T42" fmla="*/ 77 w 87"/>
                <a:gd name="T43" fmla="*/ 9 h 73"/>
                <a:gd name="T44" fmla="*/ 71 w 87"/>
                <a:gd name="T45" fmla="*/ 6 h 73"/>
                <a:gd name="T46" fmla="*/ 56 w 87"/>
                <a:gd name="T47" fmla="*/ 5 h 73"/>
                <a:gd name="T48" fmla="*/ 52 w 87"/>
                <a:gd name="T49" fmla="*/ 4 h 73"/>
                <a:gd name="T50" fmla="*/ 45 w 87"/>
                <a:gd name="T51" fmla="*/ 8 h 73"/>
                <a:gd name="T52" fmla="*/ 40 w 87"/>
                <a:gd name="T53" fmla="*/ 4 h 73"/>
                <a:gd name="T54" fmla="*/ 42 w 87"/>
                <a:gd name="T5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3">
                  <a:moveTo>
                    <a:pt x="42" y="0"/>
                  </a:moveTo>
                  <a:cubicBezTo>
                    <a:pt x="40" y="0"/>
                    <a:pt x="39" y="0"/>
                    <a:pt x="38" y="0"/>
                  </a:cubicBezTo>
                  <a:cubicBezTo>
                    <a:pt x="25" y="5"/>
                    <a:pt x="13" y="10"/>
                    <a:pt x="1" y="1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9"/>
                    <a:pt x="10" y="49"/>
                    <a:pt x="10" y="50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50" y="70"/>
                    <a:pt x="62" y="71"/>
                    <a:pt x="74" y="73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2"/>
                    <a:pt x="85" y="21"/>
                    <a:pt x="84" y="19"/>
                  </a:cubicBezTo>
                  <a:cubicBezTo>
                    <a:pt x="83" y="17"/>
                    <a:pt x="82" y="14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0"/>
                    <a:pt x="79" y="10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5" y="7"/>
                    <a:pt x="73" y="6"/>
                    <a:pt x="71" y="6"/>
                  </a:cubicBezTo>
                  <a:cubicBezTo>
                    <a:pt x="66" y="5"/>
                    <a:pt x="61" y="5"/>
                    <a:pt x="56" y="5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4"/>
                    <a:pt x="40" y="4"/>
                    <a:pt x="40" y="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76BAB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222">
              <a:extLst>
                <a:ext uri="{FF2B5EF4-FFF2-40B4-BE49-F238E27FC236}">
                  <a16:creationId xmlns:a16="http://schemas.microsoft.com/office/drawing/2014/main" id="{9990D2C5-2ED8-426C-BB96-F4C4B1E07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264" y="3613689"/>
              <a:ext cx="333026" cy="391795"/>
            </a:xfrm>
            <a:custGeom>
              <a:avLst/>
              <a:gdLst>
                <a:gd name="T0" fmla="*/ 11 w 30"/>
                <a:gd name="T1" fmla="*/ 9 h 35"/>
                <a:gd name="T2" fmla="*/ 8 w 30"/>
                <a:gd name="T3" fmla="*/ 6 h 35"/>
                <a:gd name="T4" fmla="*/ 0 w 30"/>
                <a:gd name="T5" fmla="*/ 22 h 35"/>
                <a:gd name="T6" fmla="*/ 14 w 30"/>
                <a:gd name="T7" fmla="*/ 31 h 35"/>
                <a:gd name="T8" fmla="*/ 19 w 30"/>
                <a:gd name="T9" fmla="*/ 35 h 35"/>
                <a:gd name="T10" fmla="*/ 25 w 30"/>
                <a:gd name="T11" fmla="*/ 33 h 35"/>
                <a:gd name="T12" fmla="*/ 24 w 30"/>
                <a:gd name="T13" fmla="*/ 21 h 35"/>
                <a:gd name="T14" fmla="*/ 30 w 30"/>
                <a:gd name="T15" fmla="*/ 15 h 35"/>
                <a:gd name="T16" fmla="*/ 30 w 30"/>
                <a:gd name="T17" fmla="*/ 0 h 35"/>
                <a:gd name="T18" fmla="*/ 29 w 30"/>
                <a:gd name="T19" fmla="*/ 0 h 35"/>
                <a:gd name="T20" fmla="*/ 27 w 30"/>
                <a:gd name="T21" fmla="*/ 6 h 35"/>
                <a:gd name="T22" fmla="*/ 20 w 30"/>
                <a:gd name="T23" fmla="*/ 0 h 35"/>
                <a:gd name="T24" fmla="*/ 15 w 30"/>
                <a:gd name="T25" fmla="*/ 4 h 35"/>
                <a:gd name="T26" fmla="*/ 17 w 30"/>
                <a:gd name="T27" fmla="*/ 11 h 35"/>
                <a:gd name="T28" fmla="*/ 17 w 30"/>
                <a:gd name="T29" fmla="*/ 16 h 35"/>
                <a:gd name="T30" fmla="*/ 10 w 30"/>
                <a:gd name="T31" fmla="*/ 15 h 35"/>
                <a:gd name="T32" fmla="*/ 11 w 30"/>
                <a:gd name="T33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5">
                  <a:moveTo>
                    <a:pt x="11" y="9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5" y="12"/>
                    <a:pt x="2" y="18"/>
                    <a:pt x="0" y="2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227">
              <a:extLst>
                <a:ext uri="{FF2B5EF4-FFF2-40B4-BE49-F238E27FC236}">
                  <a16:creationId xmlns:a16="http://schemas.microsoft.com/office/drawing/2014/main" id="{358E77D0-E00E-4826-822C-2FBF0623F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336" y="4057722"/>
              <a:ext cx="104481" cy="111008"/>
            </a:xfrm>
            <a:custGeom>
              <a:avLst/>
              <a:gdLst>
                <a:gd name="T0" fmla="*/ 16 w 16"/>
                <a:gd name="T1" fmla="*/ 17 h 17"/>
                <a:gd name="T2" fmla="*/ 11 w 16"/>
                <a:gd name="T3" fmla="*/ 0 h 17"/>
                <a:gd name="T4" fmla="*/ 0 w 16"/>
                <a:gd name="T5" fmla="*/ 7 h 17"/>
                <a:gd name="T6" fmla="*/ 10 w 16"/>
                <a:gd name="T7" fmla="*/ 15 h 17"/>
                <a:gd name="T8" fmla="*/ 16 w 1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17"/>
                  </a:moveTo>
                  <a:lnTo>
                    <a:pt x="11" y="0"/>
                  </a:lnTo>
                  <a:lnTo>
                    <a:pt x="0" y="7"/>
                  </a:lnTo>
                  <a:lnTo>
                    <a:pt x="10" y="15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229">
              <a:extLst>
                <a:ext uri="{FF2B5EF4-FFF2-40B4-BE49-F238E27FC236}">
                  <a16:creationId xmlns:a16="http://schemas.microsoft.com/office/drawing/2014/main" id="{8F608EE7-9EF8-45F0-AE1E-9FCB5346C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961" y="4475643"/>
              <a:ext cx="52239" cy="58766"/>
            </a:xfrm>
            <a:custGeom>
              <a:avLst/>
              <a:gdLst>
                <a:gd name="T0" fmla="*/ 8 w 8"/>
                <a:gd name="T1" fmla="*/ 7 h 9"/>
                <a:gd name="T2" fmla="*/ 3 w 8"/>
                <a:gd name="T3" fmla="*/ 9 h 9"/>
                <a:gd name="T4" fmla="*/ 0 w 8"/>
                <a:gd name="T5" fmla="*/ 0 h 9"/>
                <a:gd name="T6" fmla="*/ 8 w 8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8" y="7"/>
                  </a:moveTo>
                  <a:lnTo>
                    <a:pt x="3" y="9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232">
              <a:extLst>
                <a:ext uri="{FF2B5EF4-FFF2-40B4-BE49-F238E27FC236}">
                  <a16:creationId xmlns:a16="http://schemas.microsoft.com/office/drawing/2014/main" id="{709E2EC1-800A-45B5-BDA5-A4086790B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810" y="5729393"/>
              <a:ext cx="287318" cy="195899"/>
            </a:xfrm>
            <a:custGeom>
              <a:avLst/>
              <a:gdLst>
                <a:gd name="T0" fmla="*/ 26 w 26"/>
                <a:gd name="T1" fmla="*/ 0 h 18"/>
                <a:gd name="T2" fmla="*/ 24 w 26"/>
                <a:gd name="T3" fmla="*/ 18 h 18"/>
                <a:gd name="T4" fmla="*/ 18 w 26"/>
                <a:gd name="T5" fmla="*/ 18 h 18"/>
                <a:gd name="T6" fmla="*/ 13 w 26"/>
                <a:gd name="T7" fmla="*/ 13 h 18"/>
                <a:gd name="T8" fmla="*/ 8 w 26"/>
                <a:gd name="T9" fmla="*/ 12 h 18"/>
                <a:gd name="T10" fmla="*/ 0 w 26"/>
                <a:gd name="T11" fmla="*/ 8 h 18"/>
                <a:gd name="T12" fmla="*/ 1 w 26"/>
                <a:gd name="T13" fmla="*/ 2 h 18"/>
                <a:gd name="T14" fmla="*/ 4 w 26"/>
                <a:gd name="T15" fmla="*/ 3 h 18"/>
                <a:gd name="T16" fmla="*/ 7 w 26"/>
                <a:gd name="T17" fmla="*/ 2 h 18"/>
                <a:gd name="T18" fmla="*/ 13 w 26"/>
                <a:gd name="T19" fmla="*/ 4 h 18"/>
                <a:gd name="T20" fmla="*/ 22 w 26"/>
                <a:gd name="T21" fmla="*/ 0 h 18"/>
                <a:gd name="T22" fmla="*/ 26 w 26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8">
                  <a:moveTo>
                    <a:pt x="26" y="0"/>
                  </a:moveTo>
                  <a:cubicBezTo>
                    <a:pt x="25" y="6"/>
                    <a:pt x="24" y="12"/>
                    <a:pt x="24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0" y="12"/>
                    <a:pt x="8" y="12"/>
                  </a:cubicBezTo>
                  <a:cubicBezTo>
                    <a:pt x="5" y="10"/>
                    <a:pt x="3" y="9"/>
                    <a:pt x="0" y="8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233">
              <a:extLst>
                <a:ext uri="{FF2B5EF4-FFF2-40B4-BE49-F238E27FC236}">
                  <a16:creationId xmlns:a16="http://schemas.microsoft.com/office/drawing/2014/main" id="{A234EC00-9A5A-4E7B-A848-DB0D68035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893" y="5350652"/>
              <a:ext cx="156719" cy="274260"/>
            </a:xfrm>
            <a:custGeom>
              <a:avLst/>
              <a:gdLst>
                <a:gd name="T0" fmla="*/ 12 w 14"/>
                <a:gd name="T1" fmla="*/ 21 h 25"/>
                <a:gd name="T2" fmla="*/ 3 w 14"/>
                <a:gd name="T3" fmla="*/ 25 h 25"/>
                <a:gd name="T4" fmla="*/ 3 w 14"/>
                <a:gd name="T5" fmla="*/ 12 h 25"/>
                <a:gd name="T6" fmla="*/ 1 w 14"/>
                <a:gd name="T7" fmla="*/ 10 h 25"/>
                <a:gd name="T8" fmla="*/ 0 w 14"/>
                <a:gd name="T9" fmla="*/ 4 h 25"/>
                <a:gd name="T10" fmla="*/ 7 w 14"/>
                <a:gd name="T11" fmla="*/ 4 h 25"/>
                <a:gd name="T12" fmla="*/ 10 w 14"/>
                <a:gd name="T13" fmla="*/ 0 h 25"/>
                <a:gd name="T14" fmla="*/ 14 w 14"/>
                <a:gd name="T15" fmla="*/ 5 h 25"/>
                <a:gd name="T16" fmla="*/ 12 w 14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5">
                  <a:moveTo>
                    <a:pt x="12" y="21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11"/>
                    <a:pt x="13" y="16"/>
                    <a:pt x="12" y="2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304E880C-D94B-4496-8A6C-942B4A2F55A5}"/>
                </a:ext>
              </a:extLst>
            </p:cNvPr>
            <p:cNvGrpSpPr/>
            <p:nvPr/>
          </p:nvGrpSpPr>
          <p:grpSpPr>
            <a:xfrm>
              <a:off x="4297521" y="4475643"/>
              <a:ext cx="1194980" cy="1449651"/>
              <a:chOff x="4319587" y="2640013"/>
              <a:chExt cx="290512" cy="352425"/>
            </a:xfrm>
            <a:solidFill>
              <a:schemeClr val="bg1">
                <a:lumMod val="85000"/>
              </a:schemeClr>
            </a:solidFill>
          </p:grpSpPr>
          <p:sp>
            <p:nvSpPr>
              <p:cNvPr id="153" name="Freeform 235">
                <a:extLst>
                  <a:ext uri="{FF2B5EF4-FFF2-40B4-BE49-F238E27FC236}">
                    <a16:creationId xmlns:a16="http://schemas.microsoft.com/office/drawing/2014/main" id="{D363C190-2EAD-4756-92F2-3DC840EAB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587" y="2640013"/>
                <a:ext cx="290512" cy="312737"/>
              </a:xfrm>
              <a:custGeom>
                <a:avLst/>
                <a:gdLst>
                  <a:gd name="T0" fmla="*/ 14 w 108"/>
                  <a:gd name="T1" fmla="*/ 48 h 116"/>
                  <a:gd name="T2" fmla="*/ 21 w 108"/>
                  <a:gd name="T3" fmla="*/ 39 h 116"/>
                  <a:gd name="T4" fmla="*/ 27 w 108"/>
                  <a:gd name="T5" fmla="*/ 39 h 116"/>
                  <a:gd name="T6" fmla="*/ 34 w 108"/>
                  <a:gd name="T7" fmla="*/ 44 h 116"/>
                  <a:gd name="T8" fmla="*/ 42 w 108"/>
                  <a:gd name="T9" fmla="*/ 61 h 116"/>
                  <a:gd name="T10" fmla="*/ 48 w 108"/>
                  <a:gd name="T11" fmla="*/ 65 h 116"/>
                  <a:gd name="T12" fmla="*/ 49 w 108"/>
                  <a:gd name="T13" fmla="*/ 68 h 116"/>
                  <a:gd name="T14" fmla="*/ 54 w 108"/>
                  <a:gd name="T15" fmla="*/ 70 h 116"/>
                  <a:gd name="T16" fmla="*/ 61 w 108"/>
                  <a:gd name="T17" fmla="*/ 78 h 116"/>
                  <a:gd name="T18" fmla="*/ 63 w 108"/>
                  <a:gd name="T19" fmla="*/ 78 h 116"/>
                  <a:gd name="T20" fmla="*/ 64 w 108"/>
                  <a:gd name="T21" fmla="*/ 81 h 116"/>
                  <a:gd name="T22" fmla="*/ 72 w 108"/>
                  <a:gd name="T23" fmla="*/ 83 h 116"/>
                  <a:gd name="T24" fmla="*/ 76 w 108"/>
                  <a:gd name="T25" fmla="*/ 86 h 116"/>
                  <a:gd name="T26" fmla="*/ 77 w 108"/>
                  <a:gd name="T27" fmla="*/ 89 h 116"/>
                  <a:gd name="T28" fmla="*/ 84 w 108"/>
                  <a:gd name="T29" fmla="*/ 92 h 116"/>
                  <a:gd name="T30" fmla="*/ 86 w 108"/>
                  <a:gd name="T31" fmla="*/ 99 h 116"/>
                  <a:gd name="T32" fmla="*/ 87 w 108"/>
                  <a:gd name="T33" fmla="*/ 105 h 116"/>
                  <a:gd name="T34" fmla="*/ 84 w 108"/>
                  <a:gd name="T35" fmla="*/ 111 h 116"/>
                  <a:gd name="T36" fmla="*/ 87 w 108"/>
                  <a:gd name="T37" fmla="*/ 116 h 116"/>
                  <a:gd name="T38" fmla="*/ 91 w 108"/>
                  <a:gd name="T39" fmla="*/ 112 h 116"/>
                  <a:gd name="T40" fmla="*/ 92 w 108"/>
                  <a:gd name="T41" fmla="*/ 109 h 116"/>
                  <a:gd name="T42" fmla="*/ 98 w 108"/>
                  <a:gd name="T43" fmla="*/ 105 h 116"/>
                  <a:gd name="T44" fmla="*/ 97 w 108"/>
                  <a:gd name="T45" fmla="*/ 99 h 116"/>
                  <a:gd name="T46" fmla="*/ 91 w 108"/>
                  <a:gd name="T47" fmla="*/ 96 h 116"/>
                  <a:gd name="T48" fmla="*/ 96 w 108"/>
                  <a:gd name="T49" fmla="*/ 89 h 116"/>
                  <a:gd name="T50" fmla="*/ 102 w 108"/>
                  <a:gd name="T51" fmla="*/ 90 h 116"/>
                  <a:gd name="T52" fmla="*/ 105 w 108"/>
                  <a:gd name="T53" fmla="*/ 95 h 116"/>
                  <a:gd name="T54" fmla="*/ 108 w 108"/>
                  <a:gd name="T55" fmla="*/ 92 h 116"/>
                  <a:gd name="T56" fmla="*/ 105 w 108"/>
                  <a:gd name="T57" fmla="*/ 84 h 116"/>
                  <a:gd name="T58" fmla="*/ 96 w 108"/>
                  <a:gd name="T59" fmla="*/ 81 h 116"/>
                  <a:gd name="T60" fmla="*/ 91 w 108"/>
                  <a:gd name="T61" fmla="*/ 76 h 116"/>
                  <a:gd name="T62" fmla="*/ 91 w 108"/>
                  <a:gd name="T63" fmla="*/ 73 h 116"/>
                  <a:gd name="T64" fmla="*/ 88 w 108"/>
                  <a:gd name="T65" fmla="*/ 70 h 116"/>
                  <a:gd name="T66" fmla="*/ 85 w 108"/>
                  <a:gd name="T67" fmla="*/ 71 h 116"/>
                  <a:gd name="T68" fmla="*/ 77 w 108"/>
                  <a:gd name="T69" fmla="*/ 67 h 116"/>
                  <a:gd name="T70" fmla="*/ 69 w 108"/>
                  <a:gd name="T71" fmla="*/ 52 h 116"/>
                  <a:gd name="T72" fmla="*/ 64 w 108"/>
                  <a:gd name="T73" fmla="*/ 51 h 116"/>
                  <a:gd name="T74" fmla="*/ 56 w 108"/>
                  <a:gd name="T75" fmla="*/ 43 h 116"/>
                  <a:gd name="T76" fmla="*/ 56 w 108"/>
                  <a:gd name="T77" fmla="*/ 32 h 116"/>
                  <a:gd name="T78" fmla="*/ 63 w 108"/>
                  <a:gd name="T79" fmla="*/ 26 h 116"/>
                  <a:gd name="T80" fmla="*/ 60 w 108"/>
                  <a:gd name="T81" fmla="*/ 21 h 116"/>
                  <a:gd name="T82" fmla="*/ 63 w 108"/>
                  <a:gd name="T83" fmla="*/ 6 h 116"/>
                  <a:gd name="T84" fmla="*/ 46 w 108"/>
                  <a:gd name="T85" fmla="*/ 0 h 116"/>
                  <a:gd name="T86" fmla="*/ 30 w 108"/>
                  <a:gd name="T87" fmla="*/ 5 h 116"/>
                  <a:gd name="T88" fmla="*/ 24 w 108"/>
                  <a:gd name="T89" fmla="*/ 13 h 116"/>
                  <a:gd name="T90" fmla="*/ 3 w 108"/>
                  <a:gd name="T91" fmla="*/ 15 h 116"/>
                  <a:gd name="T92" fmla="*/ 0 w 108"/>
                  <a:gd name="T93" fmla="*/ 35 h 116"/>
                  <a:gd name="T94" fmla="*/ 8 w 108"/>
                  <a:gd name="T95" fmla="*/ 52 h 116"/>
                  <a:gd name="T96" fmla="*/ 14 w 108"/>
                  <a:gd name="T97" fmla="*/ 4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8" h="116">
                    <a:moveTo>
                      <a:pt x="14" y="48"/>
                    </a:moveTo>
                    <a:cubicBezTo>
                      <a:pt x="21" y="39"/>
                      <a:pt x="21" y="39"/>
                      <a:pt x="21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42" y="61"/>
                      <a:pt x="42" y="61"/>
                      <a:pt x="42" y="61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49" y="68"/>
                      <a:pt x="49" y="68"/>
                      <a:pt x="49" y="68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61" y="78"/>
                      <a:pt x="61" y="78"/>
                      <a:pt x="61" y="78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64" y="81"/>
                      <a:pt x="64" y="81"/>
                      <a:pt x="64" y="81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4" y="111"/>
                      <a:pt x="84" y="111"/>
                      <a:pt x="84" y="111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91" y="112"/>
                      <a:pt x="91" y="112"/>
                      <a:pt x="91" y="112"/>
                    </a:cubicBezTo>
                    <a:cubicBezTo>
                      <a:pt x="92" y="109"/>
                      <a:pt x="92" y="109"/>
                      <a:pt x="92" y="109"/>
                    </a:cubicBezTo>
                    <a:cubicBezTo>
                      <a:pt x="98" y="105"/>
                      <a:pt x="98" y="105"/>
                      <a:pt x="98" y="105"/>
                    </a:cubicBezTo>
                    <a:cubicBezTo>
                      <a:pt x="97" y="99"/>
                      <a:pt x="97" y="99"/>
                      <a:pt x="97" y="99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102" y="90"/>
                      <a:pt x="102" y="90"/>
                      <a:pt x="102" y="90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1" y="73"/>
                      <a:pt x="91" y="73"/>
                      <a:pt x="91" y="73"/>
                    </a:cubicBezTo>
                    <a:cubicBezTo>
                      <a:pt x="88" y="70"/>
                      <a:pt x="88" y="70"/>
                      <a:pt x="88" y="70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8" y="29"/>
                      <a:pt x="60" y="26"/>
                      <a:pt x="63" y="26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8" y="52"/>
                      <a:pt x="8" y="52"/>
                      <a:pt x="8" y="52"/>
                    </a:cubicBez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176BAB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reeform 231">
                <a:extLst>
                  <a:ext uri="{FF2B5EF4-FFF2-40B4-BE49-F238E27FC236}">
                    <a16:creationId xmlns:a16="http://schemas.microsoft.com/office/drawing/2014/main" id="{F793780E-7D79-424C-BFA1-2F4A497EB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225" y="2944813"/>
                <a:ext cx="69850" cy="47625"/>
              </a:xfrm>
              <a:custGeom>
                <a:avLst/>
                <a:gdLst>
                  <a:gd name="T0" fmla="*/ 26 w 26"/>
                  <a:gd name="T1" fmla="*/ 0 h 18"/>
                  <a:gd name="T2" fmla="*/ 24 w 26"/>
                  <a:gd name="T3" fmla="*/ 18 h 18"/>
                  <a:gd name="T4" fmla="*/ 18 w 26"/>
                  <a:gd name="T5" fmla="*/ 18 h 18"/>
                  <a:gd name="T6" fmla="*/ 13 w 26"/>
                  <a:gd name="T7" fmla="*/ 13 h 18"/>
                  <a:gd name="T8" fmla="*/ 8 w 26"/>
                  <a:gd name="T9" fmla="*/ 12 h 18"/>
                  <a:gd name="T10" fmla="*/ 0 w 26"/>
                  <a:gd name="T11" fmla="*/ 8 h 18"/>
                  <a:gd name="T12" fmla="*/ 1 w 26"/>
                  <a:gd name="T13" fmla="*/ 2 h 18"/>
                  <a:gd name="T14" fmla="*/ 4 w 26"/>
                  <a:gd name="T15" fmla="*/ 3 h 18"/>
                  <a:gd name="T16" fmla="*/ 7 w 26"/>
                  <a:gd name="T17" fmla="*/ 2 h 18"/>
                  <a:gd name="T18" fmla="*/ 13 w 26"/>
                  <a:gd name="T19" fmla="*/ 4 h 18"/>
                  <a:gd name="T20" fmla="*/ 22 w 26"/>
                  <a:gd name="T21" fmla="*/ 0 h 18"/>
                  <a:gd name="T22" fmla="*/ 26 w 26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18">
                    <a:moveTo>
                      <a:pt x="26" y="0"/>
                    </a:moveTo>
                    <a:cubicBezTo>
                      <a:pt x="25" y="6"/>
                      <a:pt x="24" y="12"/>
                      <a:pt x="24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0" y="12"/>
                      <a:pt x="8" y="12"/>
                    </a:cubicBezTo>
                    <a:cubicBezTo>
                      <a:pt x="5" y="10"/>
                      <a:pt x="3" y="9"/>
                      <a:pt x="0" y="8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176BAB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 234">
                <a:extLst>
                  <a:ext uri="{FF2B5EF4-FFF2-40B4-BE49-F238E27FC236}">
                    <a16:creationId xmlns:a16="http://schemas.microsoft.com/office/drawing/2014/main" id="{CF9C452B-C06A-479B-B490-E48460908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625" y="2852738"/>
                <a:ext cx="38100" cy="66675"/>
              </a:xfrm>
              <a:custGeom>
                <a:avLst/>
                <a:gdLst>
                  <a:gd name="T0" fmla="*/ 12 w 14"/>
                  <a:gd name="T1" fmla="*/ 21 h 25"/>
                  <a:gd name="T2" fmla="*/ 3 w 14"/>
                  <a:gd name="T3" fmla="*/ 25 h 25"/>
                  <a:gd name="T4" fmla="*/ 3 w 14"/>
                  <a:gd name="T5" fmla="*/ 12 h 25"/>
                  <a:gd name="T6" fmla="*/ 1 w 14"/>
                  <a:gd name="T7" fmla="*/ 10 h 25"/>
                  <a:gd name="T8" fmla="*/ 0 w 14"/>
                  <a:gd name="T9" fmla="*/ 4 h 25"/>
                  <a:gd name="T10" fmla="*/ 7 w 14"/>
                  <a:gd name="T11" fmla="*/ 4 h 25"/>
                  <a:gd name="T12" fmla="*/ 10 w 14"/>
                  <a:gd name="T13" fmla="*/ 0 h 25"/>
                  <a:gd name="T14" fmla="*/ 14 w 14"/>
                  <a:gd name="T15" fmla="*/ 5 h 25"/>
                  <a:gd name="T16" fmla="*/ 12 w 14"/>
                  <a:gd name="T1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5">
                    <a:moveTo>
                      <a:pt x="12" y="21"/>
                    </a:moveTo>
                    <a:cubicBezTo>
                      <a:pt x="3" y="25"/>
                      <a:pt x="3" y="25"/>
                      <a:pt x="3" y="2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11"/>
                      <a:pt x="13" y="16"/>
                      <a:pt x="12" y="21"/>
                    </a:cubicBezTo>
                  </a:path>
                </a:pathLst>
              </a:custGeom>
              <a:solidFill>
                <a:srgbClr val="176BAB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5" name="Freeform 238">
              <a:extLst>
                <a:ext uri="{FF2B5EF4-FFF2-40B4-BE49-F238E27FC236}">
                  <a16:creationId xmlns:a16="http://schemas.microsoft.com/office/drawing/2014/main" id="{C94AAB02-229C-42A0-ADC9-F2DD5FBAA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974" y="3352491"/>
              <a:ext cx="444037" cy="594224"/>
            </a:xfrm>
            <a:custGeom>
              <a:avLst/>
              <a:gdLst>
                <a:gd name="T0" fmla="*/ 68 w 68"/>
                <a:gd name="T1" fmla="*/ 25 h 91"/>
                <a:gd name="T2" fmla="*/ 66 w 68"/>
                <a:gd name="T3" fmla="*/ 29 h 91"/>
                <a:gd name="T4" fmla="*/ 53 w 68"/>
                <a:gd name="T5" fmla="*/ 30 h 91"/>
                <a:gd name="T6" fmla="*/ 49 w 68"/>
                <a:gd name="T7" fmla="*/ 25 h 91"/>
                <a:gd name="T8" fmla="*/ 44 w 68"/>
                <a:gd name="T9" fmla="*/ 30 h 91"/>
                <a:gd name="T10" fmla="*/ 36 w 68"/>
                <a:gd name="T11" fmla="*/ 20 h 91"/>
                <a:gd name="T12" fmla="*/ 36 w 68"/>
                <a:gd name="T13" fmla="*/ 15 h 91"/>
                <a:gd name="T14" fmla="*/ 44 w 68"/>
                <a:gd name="T15" fmla="*/ 2 h 91"/>
                <a:gd name="T16" fmla="*/ 34 w 68"/>
                <a:gd name="T17" fmla="*/ 0 h 91"/>
                <a:gd name="T18" fmla="*/ 24 w 68"/>
                <a:gd name="T19" fmla="*/ 12 h 91"/>
                <a:gd name="T20" fmla="*/ 31 w 68"/>
                <a:gd name="T21" fmla="*/ 18 h 91"/>
                <a:gd name="T22" fmla="*/ 27 w 68"/>
                <a:gd name="T23" fmla="*/ 22 h 91"/>
                <a:gd name="T24" fmla="*/ 27 w 68"/>
                <a:gd name="T25" fmla="*/ 24 h 91"/>
                <a:gd name="T26" fmla="*/ 7 w 68"/>
                <a:gd name="T27" fmla="*/ 24 h 91"/>
                <a:gd name="T28" fmla="*/ 4 w 68"/>
                <a:gd name="T29" fmla="*/ 32 h 91"/>
                <a:gd name="T30" fmla="*/ 10 w 68"/>
                <a:gd name="T31" fmla="*/ 35 h 91"/>
                <a:gd name="T32" fmla="*/ 0 w 68"/>
                <a:gd name="T33" fmla="*/ 46 h 91"/>
                <a:gd name="T34" fmla="*/ 5 w 68"/>
                <a:gd name="T35" fmla="*/ 51 h 91"/>
                <a:gd name="T36" fmla="*/ 22 w 68"/>
                <a:gd name="T37" fmla="*/ 46 h 91"/>
                <a:gd name="T38" fmla="*/ 21 w 68"/>
                <a:gd name="T39" fmla="*/ 56 h 91"/>
                <a:gd name="T40" fmla="*/ 5 w 68"/>
                <a:gd name="T41" fmla="*/ 61 h 91"/>
                <a:gd name="T42" fmla="*/ 4 w 68"/>
                <a:gd name="T43" fmla="*/ 69 h 91"/>
                <a:gd name="T44" fmla="*/ 17 w 68"/>
                <a:gd name="T45" fmla="*/ 69 h 91"/>
                <a:gd name="T46" fmla="*/ 0 w 68"/>
                <a:gd name="T47" fmla="*/ 79 h 91"/>
                <a:gd name="T48" fmla="*/ 4 w 68"/>
                <a:gd name="T49" fmla="*/ 91 h 91"/>
                <a:gd name="T50" fmla="*/ 27 w 68"/>
                <a:gd name="T51" fmla="*/ 88 h 91"/>
                <a:gd name="T52" fmla="*/ 41 w 68"/>
                <a:gd name="T53" fmla="*/ 76 h 91"/>
                <a:gd name="T54" fmla="*/ 53 w 68"/>
                <a:gd name="T55" fmla="*/ 74 h 91"/>
                <a:gd name="T56" fmla="*/ 59 w 68"/>
                <a:gd name="T57" fmla="*/ 68 h 91"/>
                <a:gd name="T58" fmla="*/ 58 w 68"/>
                <a:gd name="T59" fmla="*/ 39 h 91"/>
                <a:gd name="T60" fmla="*/ 63 w 68"/>
                <a:gd name="T61" fmla="*/ 30 h 91"/>
                <a:gd name="T62" fmla="*/ 68 w 68"/>
                <a:gd name="T63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91">
                  <a:moveTo>
                    <a:pt x="68" y="25"/>
                  </a:moveTo>
                  <a:lnTo>
                    <a:pt x="66" y="29"/>
                  </a:lnTo>
                  <a:lnTo>
                    <a:pt x="53" y="30"/>
                  </a:lnTo>
                  <a:lnTo>
                    <a:pt x="49" y="25"/>
                  </a:lnTo>
                  <a:lnTo>
                    <a:pt x="44" y="30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44" y="2"/>
                  </a:lnTo>
                  <a:lnTo>
                    <a:pt x="34" y="0"/>
                  </a:lnTo>
                  <a:lnTo>
                    <a:pt x="24" y="12"/>
                  </a:lnTo>
                  <a:lnTo>
                    <a:pt x="31" y="18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7" y="24"/>
                  </a:lnTo>
                  <a:lnTo>
                    <a:pt x="4" y="32"/>
                  </a:lnTo>
                  <a:lnTo>
                    <a:pt x="10" y="35"/>
                  </a:lnTo>
                  <a:lnTo>
                    <a:pt x="0" y="46"/>
                  </a:lnTo>
                  <a:lnTo>
                    <a:pt x="5" y="51"/>
                  </a:lnTo>
                  <a:lnTo>
                    <a:pt x="22" y="46"/>
                  </a:lnTo>
                  <a:lnTo>
                    <a:pt x="21" y="56"/>
                  </a:lnTo>
                  <a:lnTo>
                    <a:pt x="5" y="61"/>
                  </a:lnTo>
                  <a:lnTo>
                    <a:pt x="4" y="69"/>
                  </a:lnTo>
                  <a:lnTo>
                    <a:pt x="17" y="69"/>
                  </a:lnTo>
                  <a:lnTo>
                    <a:pt x="0" y="79"/>
                  </a:lnTo>
                  <a:lnTo>
                    <a:pt x="4" y="91"/>
                  </a:lnTo>
                  <a:lnTo>
                    <a:pt x="27" y="88"/>
                  </a:lnTo>
                  <a:lnTo>
                    <a:pt x="41" y="76"/>
                  </a:lnTo>
                  <a:lnTo>
                    <a:pt x="53" y="74"/>
                  </a:lnTo>
                  <a:lnTo>
                    <a:pt x="59" y="68"/>
                  </a:lnTo>
                  <a:lnTo>
                    <a:pt x="58" y="39"/>
                  </a:lnTo>
                  <a:lnTo>
                    <a:pt x="63" y="30"/>
                  </a:lnTo>
                  <a:lnTo>
                    <a:pt x="68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244">
              <a:extLst>
                <a:ext uri="{FF2B5EF4-FFF2-40B4-BE49-F238E27FC236}">
                  <a16:creationId xmlns:a16="http://schemas.microsoft.com/office/drawing/2014/main" id="{9A9B9E1F-3605-4F32-8840-64D68310F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131" y="5082925"/>
              <a:ext cx="91419" cy="222018"/>
            </a:xfrm>
            <a:custGeom>
              <a:avLst/>
              <a:gdLst>
                <a:gd name="T0" fmla="*/ 8 w 8"/>
                <a:gd name="T1" fmla="*/ 0 h 20"/>
                <a:gd name="T2" fmla="*/ 8 w 8"/>
                <a:gd name="T3" fmla="*/ 7 h 20"/>
                <a:gd name="T4" fmla="*/ 7 w 8"/>
                <a:gd name="T5" fmla="*/ 18 h 20"/>
                <a:gd name="T6" fmla="*/ 4 w 8"/>
                <a:gd name="T7" fmla="*/ 20 h 20"/>
                <a:gd name="T8" fmla="*/ 0 w 8"/>
                <a:gd name="T9" fmla="*/ 9 h 20"/>
                <a:gd name="T10" fmla="*/ 5 w 8"/>
                <a:gd name="T11" fmla="*/ 3 h 20"/>
                <a:gd name="T12" fmla="*/ 5 w 8"/>
                <a:gd name="T13" fmla="*/ 0 h 20"/>
                <a:gd name="T14" fmla="*/ 8 w 8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0">
                  <a:moveTo>
                    <a:pt x="8" y="0"/>
                  </a:moveTo>
                  <a:cubicBezTo>
                    <a:pt x="8" y="3"/>
                    <a:pt x="8" y="5"/>
                    <a:pt x="8" y="7"/>
                  </a:cubicBezTo>
                  <a:cubicBezTo>
                    <a:pt x="8" y="11"/>
                    <a:pt x="8" y="15"/>
                    <a:pt x="7" y="1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7" name="Groupe 136">
              <a:extLst>
                <a:ext uri="{FF2B5EF4-FFF2-40B4-BE49-F238E27FC236}">
                  <a16:creationId xmlns:a16="http://schemas.microsoft.com/office/drawing/2014/main" id="{B3DA1A8A-6115-4793-BE5B-2D53D541E5B5}"/>
                </a:ext>
              </a:extLst>
            </p:cNvPr>
            <p:cNvGrpSpPr/>
            <p:nvPr/>
          </p:nvGrpSpPr>
          <p:grpSpPr>
            <a:xfrm>
              <a:off x="3207021" y="3940187"/>
              <a:ext cx="1423529" cy="1364759"/>
              <a:chOff x="4054475" y="2509838"/>
              <a:chExt cx="346075" cy="331787"/>
            </a:xfrm>
            <a:solidFill>
              <a:srgbClr val="2F469C"/>
            </a:solidFill>
          </p:grpSpPr>
          <p:sp>
            <p:nvSpPr>
              <p:cNvPr id="150" name="Freeform 245">
                <a:extLst>
                  <a:ext uri="{FF2B5EF4-FFF2-40B4-BE49-F238E27FC236}">
                    <a16:creationId xmlns:a16="http://schemas.microsoft.com/office/drawing/2014/main" id="{3916DD23-DF6A-44F6-B6B2-7DB5D49BC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325" y="2787650"/>
                <a:ext cx="22225" cy="53975"/>
              </a:xfrm>
              <a:custGeom>
                <a:avLst/>
                <a:gdLst>
                  <a:gd name="T0" fmla="*/ 8 w 8"/>
                  <a:gd name="T1" fmla="*/ 0 h 20"/>
                  <a:gd name="T2" fmla="*/ 8 w 8"/>
                  <a:gd name="T3" fmla="*/ 7 h 20"/>
                  <a:gd name="T4" fmla="*/ 7 w 8"/>
                  <a:gd name="T5" fmla="*/ 18 h 20"/>
                  <a:gd name="T6" fmla="*/ 4 w 8"/>
                  <a:gd name="T7" fmla="*/ 20 h 20"/>
                  <a:gd name="T8" fmla="*/ 0 w 8"/>
                  <a:gd name="T9" fmla="*/ 9 h 20"/>
                  <a:gd name="T10" fmla="*/ 5 w 8"/>
                  <a:gd name="T11" fmla="*/ 3 h 20"/>
                  <a:gd name="T12" fmla="*/ 5 w 8"/>
                  <a:gd name="T13" fmla="*/ 0 h 20"/>
                  <a:gd name="T14" fmla="*/ 8 w 8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20">
                    <a:moveTo>
                      <a:pt x="8" y="0"/>
                    </a:moveTo>
                    <a:cubicBezTo>
                      <a:pt x="8" y="3"/>
                      <a:pt x="8" y="5"/>
                      <a:pt x="8" y="7"/>
                    </a:cubicBezTo>
                    <a:cubicBezTo>
                      <a:pt x="8" y="11"/>
                      <a:pt x="8" y="15"/>
                      <a:pt x="7" y="18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7"/>
                      <a:pt x="3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176BAB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 246">
                <a:extLst>
                  <a:ext uri="{FF2B5EF4-FFF2-40B4-BE49-F238E27FC236}">
                    <a16:creationId xmlns:a16="http://schemas.microsoft.com/office/drawing/2014/main" id="{D0C97F9E-62C2-4ABD-82AD-024134947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475" y="2509838"/>
                <a:ext cx="295275" cy="300037"/>
              </a:xfrm>
              <a:custGeom>
                <a:avLst/>
                <a:gdLst>
                  <a:gd name="T0" fmla="*/ 91 w 110"/>
                  <a:gd name="T1" fmla="*/ 20 h 112"/>
                  <a:gd name="T2" fmla="*/ 85 w 110"/>
                  <a:gd name="T3" fmla="*/ 15 h 112"/>
                  <a:gd name="T4" fmla="*/ 71 w 110"/>
                  <a:gd name="T5" fmla="*/ 12 h 112"/>
                  <a:gd name="T6" fmla="*/ 64 w 110"/>
                  <a:gd name="T7" fmla="*/ 0 h 112"/>
                  <a:gd name="T8" fmla="*/ 55 w 110"/>
                  <a:gd name="T9" fmla="*/ 3 h 112"/>
                  <a:gd name="T10" fmla="*/ 54 w 110"/>
                  <a:gd name="T11" fmla="*/ 13 h 112"/>
                  <a:gd name="T12" fmla="*/ 42 w 110"/>
                  <a:gd name="T13" fmla="*/ 17 h 112"/>
                  <a:gd name="T14" fmla="*/ 43 w 110"/>
                  <a:gd name="T15" fmla="*/ 23 h 112"/>
                  <a:gd name="T16" fmla="*/ 31 w 110"/>
                  <a:gd name="T17" fmla="*/ 22 h 112"/>
                  <a:gd name="T18" fmla="*/ 27 w 110"/>
                  <a:gd name="T19" fmla="*/ 15 h 112"/>
                  <a:gd name="T20" fmla="*/ 23 w 110"/>
                  <a:gd name="T21" fmla="*/ 17 h 112"/>
                  <a:gd name="T22" fmla="*/ 23 w 110"/>
                  <a:gd name="T23" fmla="*/ 30 h 112"/>
                  <a:gd name="T24" fmla="*/ 14 w 110"/>
                  <a:gd name="T25" fmla="*/ 29 h 112"/>
                  <a:gd name="T26" fmla="*/ 13 w 110"/>
                  <a:gd name="T27" fmla="*/ 26 h 112"/>
                  <a:gd name="T28" fmla="*/ 0 w 110"/>
                  <a:gd name="T29" fmla="*/ 32 h 112"/>
                  <a:gd name="T30" fmla="*/ 0 w 110"/>
                  <a:gd name="T31" fmla="*/ 41 h 112"/>
                  <a:gd name="T32" fmla="*/ 12 w 110"/>
                  <a:gd name="T33" fmla="*/ 42 h 112"/>
                  <a:gd name="T34" fmla="*/ 24 w 110"/>
                  <a:gd name="T35" fmla="*/ 50 h 112"/>
                  <a:gd name="T36" fmla="*/ 22 w 110"/>
                  <a:gd name="T37" fmla="*/ 53 h 112"/>
                  <a:gd name="T38" fmla="*/ 26 w 110"/>
                  <a:gd name="T39" fmla="*/ 62 h 112"/>
                  <a:gd name="T40" fmla="*/ 31 w 110"/>
                  <a:gd name="T41" fmla="*/ 64 h 112"/>
                  <a:gd name="T42" fmla="*/ 28 w 110"/>
                  <a:gd name="T43" fmla="*/ 93 h 112"/>
                  <a:gd name="T44" fmla="*/ 25 w 110"/>
                  <a:gd name="T45" fmla="*/ 97 h 112"/>
                  <a:gd name="T46" fmla="*/ 30 w 110"/>
                  <a:gd name="T47" fmla="*/ 102 h 112"/>
                  <a:gd name="T48" fmla="*/ 45 w 110"/>
                  <a:gd name="T49" fmla="*/ 108 h 112"/>
                  <a:gd name="T50" fmla="*/ 50 w 110"/>
                  <a:gd name="T51" fmla="*/ 107 h 112"/>
                  <a:gd name="T52" fmla="*/ 52 w 110"/>
                  <a:gd name="T53" fmla="*/ 107 h 112"/>
                  <a:gd name="T54" fmla="*/ 63 w 110"/>
                  <a:gd name="T55" fmla="*/ 112 h 112"/>
                  <a:gd name="T56" fmla="*/ 73 w 110"/>
                  <a:gd name="T57" fmla="*/ 111 h 112"/>
                  <a:gd name="T58" fmla="*/ 72 w 110"/>
                  <a:gd name="T59" fmla="*/ 107 h 112"/>
                  <a:gd name="T60" fmla="*/ 76 w 110"/>
                  <a:gd name="T61" fmla="*/ 102 h 112"/>
                  <a:gd name="T62" fmla="*/ 91 w 110"/>
                  <a:gd name="T63" fmla="*/ 104 h 112"/>
                  <a:gd name="T64" fmla="*/ 101 w 110"/>
                  <a:gd name="T65" fmla="*/ 105 h 112"/>
                  <a:gd name="T66" fmla="*/ 107 w 110"/>
                  <a:gd name="T67" fmla="*/ 101 h 112"/>
                  <a:gd name="T68" fmla="*/ 99 w 110"/>
                  <a:gd name="T69" fmla="*/ 84 h 112"/>
                  <a:gd name="T70" fmla="*/ 102 w 110"/>
                  <a:gd name="T71" fmla="*/ 64 h 112"/>
                  <a:gd name="T72" fmla="*/ 102 w 110"/>
                  <a:gd name="T73" fmla="*/ 55 h 112"/>
                  <a:gd name="T74" fmla="*/ 98 w 110"/>
                  <a:gd name="T75" fmla="*/ 52 h 112"/>
                  <a:gd name="T76" fmla="*/ 105 w 110"/>
                  <a:gd name="T77" fmla="*/ 44 h 112"/>
                  <a:gd name="T78" fmla="*/ 110 w 110"/>
                  <a:gd name="T79" fmla="*/ 30 h 112"/>
                  <a:gd name="T80" fmla="*/ 95 w 110"/>
                  <a:gd name="T81" fmla="*/ 21 h 112"/>
                  <a:gd name="T82" fmla="*/ 91 w 110"/>
                  <a:gd name="T83" fmla="*/ 2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112">
                    <a:moveTo>
                      <a:pt x="91" y="20"/>
                    </a:moveTo>
                    <a:cubicBezTo>
                      <a:pt x="85" y="15"/>
                      <a:pt x="85" y="15"/>
                      <a:pt x="85" y="15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1" y="1"/>
                      <a:pt x="58" y="2"/>
                      <a:pt x="55" y="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3" y="80"/>
                      <a:pt x="32" y="90"/>
                      <a:pt x="28" y="93"/>
                    </a:cubicBezTo>
                    <a:cubicBezTo>
                      <a:pt x="25" y="97"/>
                      <a:pt x="25" y="97"/>
                      <a:pt x="25" y="97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2" y="107"/>
                      <a:pt x="52" y="107"/>
                      <a:pt x="52" y="107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73" y="111"/>
                      <a:pt x="73" y="111"/>
                      <a:pt x="73" y="111"/>
                    </a:cubicBezTo>
                    <a:cubicBezTo>
                      <a:pt x="71" y="110"/>
                      <a:pt x="71" y="109"/>
                      <a:pt x="72" y="107"/>
                    </a:cubicBezTo>
                    <a:cubicBezTo>
                      <a:pt x="73" y="105"/>
                      <a:pt x="74" y="104"/>
                      <a:pt x="76" y="102"/>
                    </a:cubicBezTo>
                    <a:cubicBezTo>
                      <a:pt x="82" y="99"/>
                      <a:pt x="87" y="99"/>
                      <a:pt x="91" y="104"/>
                    </a:cubicBezTo>
                    <a:cubicBezTo>
                      <a:pt x="101" y="105"/>
                      <a:pt x="101" y="105"/>
                      <a:pt x="101" y="105"/>
                    </a:cubicBezTo>
                    <a:cubicBezTo>
                      <a:pt x="107" y="101"/>
                      <a:pt x="107" y="101"/>
                      <a:pt x="107" y="101"/>
                    </a:cubicBezTo>
                    <a:cubicBezTo>
                      <a:pt x="99" y="84"/>
                      <a:pt x="99" y="84"/>
                      <a:pt x="99" y="84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95" y="21"/>
                      <a:pt x="95" y="21"/>
                      <a:pt x="95" y="21"/>
                    </a:cubicBezTo>
                    <a:lnTo>
                      <a:pt x="91" y="20"/>
                    </a:lnTo>
                    <a:close/>
                  </a:path>
                </a:pathLst>
              </a:custGeom>
              <a:solidFill>
                <a:srgbClr val="176BAB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8" name="Freeform 253">
              <a:extLst>
                <a:ext uri="{FF2B5EF4-FFF2-40B4-BE49-F238E27FC236}">
                  <a16:creationId xmlns:a16="http://schemas.microsoft.com/office/drawing/2014/main" id="{9AD21BFD-CCE3-4BF2-9F42-A0DCEDEB8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603" y="5526962"/>
              <a:ext cx="130599" cy="130599"/>
            </a:xfrm>
            <a:custGeom>
              <a:avLst/>
              <a:gdLst>
                <a:gd name="T0" fmla="*/ 10 w 20"/>
                <a:gd name="T1" fmla="*/ 20 h 20"/>
                <a:gd name="T2" fmla="*/ 10 w 20"/>
                <a:gd name="T3" fmla="*/ 14 h 20"/>
                <a:gd name="T4" fmla="*/ 0 w 20"/>
                <a:gd name="T5" fmla="*/ 15 h 20"/>
                <a:gd name="T6" fmla="*/ 2 w 20"/>
                <a:gd name="T7" fmla="*/ 9 h 20"/>
                <a:gd name="T8" fmla="*/ 15 w 20"/>
                <a:gd name="T9" fmla="*/ 0 h 20"/>
                <a:gd name="T10" fmla="*/ 20 w 20"/>
                <a:gd name="T11" fmla="*/ 10 h 20"/>
                <a:gd name="T12" fmla="*/ 15 w 20"/>
                <a:gd name="T13" fmla="*/ 19 h 20"/>
                <a:gd name="T14" fmla="*/ 10 w 2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lnTo>
                    <a:pt x="10" y="14"/>
                  </a:lnTo>
                  <a:lnTo>
                    <a:pt x="0" y="15"/>
                  </a:lnTo>
                  <a:lnTo>
                    <a:pt x="2" y="9"/>
                  </a:lnTo>
                  <a:lnTo>
                    <a:pt x="15" y="0"/>
                  </a:lnTo>
                  <a:lnTo>
                    <a:pt x="20" y="10"/>
                  </a:lnTo>
                  <a:lnTo>
                    <a:pt x="15" y="19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176BAB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252">
              <a:extLst>
                <a:ext uri="{FF2B5EF4-FFF2-40B4-BE49-F238E27FC236}">
                  <a16:creationId xmlns:a16="http://schemas.microsoft.com/office/drawing/2014/main" id="{02095E29-E2FC-45BD-8CFB-AD99DBBEE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104" y="4939268"/>
              <a:ext cx="1234160" cy="1038261"/>
            </a:xfrm>
            <a:custGeom>
              <a:avLst/>
              <a:gdLst>
                <a:gd name="T0" fmla="*/ 112 w 112"/>
                <a:gd name="T1" fmla="*/ 20 h 94"/>
                <a:gd name="T2" fmla="*/ 111 w 112"/>
                <a:gd name="T3" fmla="*/ 20 h 94"/>
                <a:gd name="T4" fmla="*/ 101 w 112"/>
                <a:gd name="T5" fmla="*/ 21 h 94"/>
                <a:gd name="T6" fmla="*/ 90 w 112"/>
                <a:gd name="T7" fmla="*/ 16 h 94"/>
                <a:gd name="T8" fmla="*/ 83 w 112"/>
                <a:gd name="T9" fmla="*/ 17 h 94"/>
                <a:gd name="T10" fmla="*/ 68 w 112"/>
                <a:gd name="T11" fmla="*/ 11 h 94"/>
                <a:gd name="T12" fmla="*/ 63 w 112"/>
                <a:gd name="T13" fmla="*/ 6 h 94"/>
                <a:gd name="T14" fmla="*/ 62 w 112"/>
                <a:gd name="T15" fmla="*/ 6 h 94"/>
                <a:gd name="T16" fmla="*/ 54 w 112"/>
                <a:gd name="T17" fmla="*/ 5 h 94"/>
                <a:gd name="T18" fmla="*/ 45 w 112"/>
                <a:gd name="T19" fmla="*/ 6 h 94"/>
                <a:gd name="T20" fmla="*/ 35 w 112"/>
                <a:gd name="T21" fmla="*/ 1 h 94"/>
                <a:gd name="T22" fmla="*/ 28 w 112"/>
                <a:gd name="T23" fmla="*/ 4 h 94"/>
                <a:gd name="T24" fmla="*/ 16 w 112"/>
                <a:gd name="T25" fmla="*/ 0 h 94"/>
                <a:gd name="T26" fmla="*/ 7 w 112"/>
                <a:gd name="T27" fmla="*/ 7 h 94"/>
                <a:gd name="T28" fmla="*/ 0 w 112"/>
                <a:gd name="T29" fmla="*/ 9 h 94"/>
                <a:gd name="T30" fmla="*/ 1 w 112"/>
                <a:gd name="T31" fmla="*/ 21 h 94"/>
                <a:gd name="T32" fmla="*/ 5 w 112"/>
                <a:gd name="T33" fmla="*/ 21 h 94"/>
                <a:gd name="T34" fmla="*/ 5 w 112"/>
                <a:gd name="T35" fmla="*/ 25 h 94"/>
                <a:gd name="T36" fmla="*/ 19 w 112"/>
                <a:gd name="T37" fmla="*/ 24 h 94"/>
                <a:gd name="T38" fmla="*/ 18 w 112"/>
                <a:gd name="T39" fmla="*/ 35 h 94"/>
                <a:gd name="T40" fmla="*/ 19 w 112"/>
                <a:gd name="T41" fmla="*/ 50 h 94"/>
                <a:gd name="T42" fmla="*/ 15 w 112"/>
                <a:gd name="T43" fmla="*/ 52 h 94"/>
                <a:gd name="T44" fmla="*/ 19 w 112"/>
                <a:gd name="T45" fmla="*/ 63 h 94"/>
                <a:gd name="T46" fmla="*/ 21 w 112"/>
                <a:gd name="T47" fmla="*/ 82 h 94"/>
                <a:gd name="T48" fmla="*/ 24 w 112"/>
                <a:gd name="T49" fmla="*/ 83 h 94"/>
                <a:gd name="T50" fmla="*/ 30 w 112"/>
                <a:gd name="T51" fmla="*/ 93 h 94"/>
                <a:gd name="T52" fmla="*/ 34 w 112"/>
                <a:gd name="T53" fmla="*/ 94 h 94"/>
                <a:gd name="T54" fmla="*/ 39 w 112"/>
                <a:gd name="T55" fmla="*/ 87 h 94"/>
                <a:gd name="T56" fmla="*/ 56 w 112"/>
                <a:gd name="T57" fmla="*/ 88 h 94"/>
                <a:gd name="T58" fmla="*/ 62 w 112"/>
                <a:gd name="T59" fmla="*/ 80 h 94"/>
                <a:gd name="T60" fmla="*/ 75 w 112"/>
                <a:gd name="T61" fmla="*/ 75 h 94"/>
                <a:gd name="T62" fmla="*/ 77 w 112"/>
                <a:gd name="T63" fmla="*/ 73 h 94"/>
                <a:gd name="T64" fmla="*/ 78 w 112"/>
                <a:gd name="T65" fmla="*/ 66 h 94"/>
                <a:gd name="T66" fmla="*/ 83 w 112"/>
                <a:gd name="T67" fmla="*/ 61 h 94"/>
                <a:gd name="T68" fmla="*/ 83 w 112"/>
                <a:gd name="T69" fmla="*/ 58 h 94"/>
                <a:gd name="T70" fmla="*/ 81 w 112"/>
                <a:gd name="T71" fmla="*/ 57 h 94"/>
                <a:gd name="T72" fmla="*/ 83 w 112"/>
                <a:gd name="T73" fmla="*/ 49 h 94"/>
                <a:gd name="T74" fmla="*/ 94 w 112"/>
                <a:gd name="T75" fmla="*/ 37 h 94"/>
                <a:gd name="T76" fmla="*/ 104 w 112"/>
                <a:gd name="T77" fmla="*/ 33 h 94"/>
                <a:gd name="T78" fmla="*/ 111 w 112"/>
                <a:gd name="T79" fmla="*/ 31 h 94"/>
                <a:gd name="T80" fmla="*/ 112 w 112"/>
                <a:gd name="T81" fmla="*/ 26 h 94"/>
                <a:gd name="T82" fmla="*/ 112 w 112"/>
                <a:gd name="T83" fmla="*/ 2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" h="94">
                  <a:moveTo>
                    <a:pt x="112" y="20"/>
                  </a:moveTo>
                  <a:cubicBezTo>
                    <a:pt x="111" y="20"/>
                    <a:pt x="111" y="20"/>
                    <a:pt x="111" y="20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3" y="5"/>
                    <a:pt x="19" y="3"/>
                    <a:pt x="16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0"/>
                    <a:pt x="36" y="88"/>
                    <a:pt x="39" y="87"/>
                  </a:cubicBezTo>
                  <a:cubicBezTo>
                    <a:pt x="42" y="87"/>
                    <a:pt x="48" y="87"/>
                    <a:pt x="56" y="88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4" y="76"/>
                    <a:pt x="68" y="74"/>
                    <a:pt x="75" y="75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2" y="26"/>
                    <a:pt x="112" y="26"/>
                    <a:pt x="112" y="26"/>
                  </a:cubicBezTo>
                  <a:lnTo>
                    <a:pt x="112" y="20"/>
                  </a:lnTo>
                  <a:close/>
                </a:path>
              </a:pathLst>
            </a:custGeom>
            <a:solidFill>
              <a:srgbClr val="176BAB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256">
              <a:extLst>
                <a:ext uri="{FF2B5EF4-FFF2-40B4-BE49-F238E27FC236}">
                  <a16:creationId xmlns:a16="http://schemas.microsoft.com/office/drawing/2014/main" id="{DC7DB13C-C415-48C7-BEFD-267BC94B6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240" y="2934574"/>
              <a:ext cx="254665" cy="496278"/>
            </a:xfrm>
            <a:custGeom>
              <a:avLst/>
              <a:gdLst>
                <a:gd name="T0" fmla="*/ 12 w 23"/>
                <a:gd name="T1" fmla="*/ 45 h 45"/>
                <a:gd name="T2" fmla="*/ 4 w 23"/>
                <a:gd name="T3" fmla="*/ 45 h 45"/>
                <a:gd name="T4" fmla="*/ 4 w 23"/>
                <a:gd name="T5" fmla="*/ 43 h 45"/>
                <a:gd name="T6" fmla="*/ 0 w 23"/>
                <a:gd name="T7" fmla="*/ 44 h 45"/>
                <a:gd name="T8" fmla="*/ 0 w 23"/>
                <a:gd name="T9" fmla="*/ 12 h 45"/>
                <a:gd name="T10" fmla="*/ 8 w 23"/>
                <a:gd name="T11" fmla="*/ 9 h 45"/>
                <a:gd name="T12" fmla="*/ 10 w 23"/>
                <a:gd name="T13" fmla="*/ 3 h 45"/>
                <a:gd name="T14" fmla="*/ 22 w 23"/>
                <a:gd name="T15" fmla="*/ 0 h 45"/>
                <a:gd name="T16" fmla="*/ 18 w 23"/>
                <a:gd name="T17" fmla="*/ 18 h 45"/>
                <a:gd name="T18" fmla="*/ 23 w 23"/>
                <a:gd name="T19" fmla="*/ 21 h 45"/>
                <a:gd name="T20" fmla="*/ 21 w 23"/>
                <a:gd name="T21" fmla="*/ 26 h 45"/>
                <a:gd name="T22" fmla="*/ 16 w 23"/>
                <a:gd name="T23" fmla="*/ 26 h 45"/>
                <a:gd name="T24" fmla="*/ 14 w 23"/>
                <a:gd name="T25" fmla="*/ 34 h 45"/>
                <a:gd name="T26" fmla="*/ 11 w 23"/>
                <a:gd name="T27" fmla="*/ 42 h 45"/>
                <a:gd name="T28" fmla="*/ 12 w 23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45">
                  <a:moveTo>
                    <a:pt x="12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4"/>
                    <a:pt x="0" y="23"/>
                    <a:pt x="0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9"/>
                    <a:pt x="15" y="32"/>
                    <a:pt x="14" y="34"/>
                  </a:cubicBezTo>
                  <a:cubicBezTo>
                    <a:pt x="14" y="37"/>
                    <a:pt x="12" y="39"/>
                    <a:pt x="11" y="42"/>
                  </a:cubicBezTo>
                  <a:cubicBezTo>
                    <a:pt x="12" y="45"/>
                    <a:pt x="12" y="45"/>
                    <a:pt x="12" y="4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259">
              <a:extLst>
                <a:ext uri="{FF2B5EF4-FFF2-40B4-BE49-F238E27FC236}">
                  <a16:creationId xmlns:a16="http://schemas.microsoft.com/office/drawing/2014/main" id="{8641FA1F-2E9B-4344-B2C2-2BC473994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618" y="3254538"/>
              <a:ext cx="117539" cy="163247"/>
            </a:xfrm>
            <a:custGeom>
              <a:avLst/>
              <a:gdLst>
                <a:gd name="T0" fmla="*/ 3 w 11"/>
                <a:gd name="T1" fmla="*/ 2 h 15"/>
                <a:gd name="T2" fmla="*/ 6 w 11"/>
                <a:gd name="T3" fmla="*/ 4 h 15"/>
                <a:gd name="T4" fmla="*/ 7 w 11"/>
                <a:gd name="T5" fmla="*/ 0 h 15"/>
                <a:gd name="T6" fmla="*/ 10 w 11"/>
                <a:gd name="T7" fmla="*/ 1 h 15"/>
                <a:gd name="T8" fmla="*/ 11 w 11"/>
                <a:gd name="T9" fmla="*/ 9 h 15"/>
                <a:gd name="T10" fmla="*/ 7 w 11"/>
                <a:gd name="T11" fmla="*/ 15 h 15"/>
                <a:gd name="T12" fmla="*/ 4 w 11"/>
                <a:gd name="T13" fmla="*/ 15 h 15"/>
                <a:gd name="T14" fmla="*/ 5 w 11"/>
                <a:gd name="T15" fmla="*/ 11 h 15"/>
                <a:gd name="T16" fmla="*/ 0 w 11"/>
                <a:gd name="T17" fmla="*/ 11 h 15"/>
                <a:gd name="T18" fmla="*/ 2 w 11"/>
                <a:gd name="T19" fmla="*/ 4 h 15"/>
                <a:gd name="T20" fmla="*/ 3 w 11"/>
                <a:gd name="T2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5">
                  <a:moveTo>
                    <a:pt x="3" y="2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9"/>
                    <a:pt x="1" y="7"/>
                    <a:pt x="2" y="4"/>
                  </a:cubicBezTo>
                  <a:cubicBezTo>
                    <a:pt x="2" y="3"/>
                    <a:pt x="2" y="3"/>
                    <a:pt x="3" y="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2" name="Groupe 141">
              <a:extLst>
                <a:ext uri="{FF2B5EF4-FFF2-40B4-BE49-F238E27FC236}">
                  <a16:creationId xmlns:a16="http://schemas.microsoft.com/office/drawing/2014/main" id="{DE91D9C4-A9D5-4C92-985C-9E666FE36D43}"/>
                </a:ext>
              </a:extLst>
            </p:cNvPr>
            <p:cNvGrpSpPr/>
            <p:nvPr/>
          </p:nvGrpSpPr>
          <p:grpSpPr>
            <a:xfrm>
              <a:off x="4454240" y="2934574"/>
              <a:ext cx="417917" cy="496278"/>
              <a:chOff x="4357687" y="2265363"/>
              <a:chExt cx="101600" cy="120650"/>
            </a:xfrm>
            <a:solidFill>
              <a:schemeClr val="bg1">
                <a:lumMod val="85000"/>
              </a:schemeClr>
            </a:solidFill>
          </p:grpSpPr>
          <p:sp>
            <p:nvSpPr>
              <p:cNvPr id="147" name="Freeform 257">
                <a:extLst>
                  <a:ext uri="{FF2B5EF4-FFF2-40B4-BE49-F238E27FC236}">
                    <a16:creationId xmlns:a16="http://schemas.microsoft.com/office/drawing/2014/main" id="{69502035-D48A-4F54-B1C6-7FF93A0BF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7687" y="2265363"/>
                <a:ext cx="61912" cy="120650"/>
              </a:xfrm>
              <a:custGeom>
                <a:avLst/>
                <a:gdLst>
                  <a:gd name="T0" fmla="*/ 12 w 23"/>
                  <a:gd name="T1" fmla="*/ 45 h 45"/>
                  <a:gd name="T2" fmla="*/ 4 w 23"/>
                  <a:gd name="T3" fmla="*/ 45 h 45"/>
                  <a:gd name="T4" fmla="*/ 4 w 23"/>
                  <a:gd name="T5" fmla="*/ 43 h 45"/>
                  <a:gd name="T6" fmla="*/ 0 w 23"/>
                  <a:gd name="T7" fmla="*/ 44 h 45"/>
                  <a:gd name="T8" fmla="*/ 0 w 23"/>
                  <a:gd name="T9" fmla="*/ 12 h 45"/>
                  <a:gd name="T10" fmla="*/ 8 w 23"/>
                  <a:gd name="T11" fmla="*/ 9 h 45"/>
                  <a:gd name="T12" fmla="*/ 10 w 23"/>
                  <a:gd name="T13" fmla="*/ 3 h 45"/>
                  <a:gd name="T14" fmla="*/ 22 w 23"/>
                  <a:gd name="T15" fmla="*/ 0 h 45"/>
                  <a:gd name="T16" fmla="*/ 18 w 23"/>
                  <a:gd name="T17" fmla="*/ 18 h 45"/>
                  <a:gd name="T18" fmla="*/ 23 w 23"/>
                  <a:gd name="T19" fmla="*/ 21 h 45"/>
                  <a:gd name="T20" fmla="*/ 21 w 23"/>
                  <a:gd name="T21" fmla="*/ 26 h 45"/>
                  <a:gd name="T22" fmla="*/ 16 w 23"/>
                  <a:gd name="T23" fmla="*/ 26 h 45"/>
                  <a:gd name="T24" fmla="*/ 14 w 23"/>
                  <a:gd name="T25" fmla="*/ 34 h 45"/>
                  <a:gd name="T26" fmla="*/ 11 w 23"/>
                  <a:gd name="T27" fmla="*/ 42 h 45"/>
                  <a:gd name="T28" fmla="*/ 12 w 23"/>
                  <a:gd name="T2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45">
                    <a:moveTo>
                      <a:pt x="12" y="45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4"/>
                      <a:pt x="0" y="23"/>
                      <a:pt x="0" y="12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9"/>
                      <a:pt x="15" y="32"/>
                      <a:pt x="14" y="34"/>
                    </a:cubicBezTo>
                    <a:cubicBezTo>
                      <a:pt x="14" y="37"/>
                      <a:pt x="12" y="39"/>
                      <a:pt x="11" y="42"/>
                    </a:cubicBezTo>
                    <a:cubicBezTo>
                      <a:pt x="12" y="45"/>
                      <a:pt x="12" y="45"/>
                      <a:pt x="12" y="45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258">
                <a:extLst>
                  <a:ext uri="{FF2B5EF4-FFF2-40B4-BE49-F238E27FC236}">
                    <a16:creationId xmlns:a16="http://schemas.microsoft.com/office/drawing/2014/main" id="{40641EC8-DAC3-4DFE-975B-6DDB6663C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725" y="2351088"/>
                <a:ext cx="20637" cy="31750"/>
              </a:xfrm>
              <a:custGeom>
                <a:avLst/>
                <a:gdLst>
                  <a:gd name="T0" fmla="*/ 8 w 13"/>
                  <a:gd name="T1" fmla="*/ 0 h 20"/>
                  <a:gd name="T2" fmla="*/ 13 w 13"/>
                  <a:gd name="T3" fmla="*/ 7 h 20"/>
                  <a:gd name="T4" fmla="*/ 13 w 13"/>
                  <a:gd name="T5" fmla="*/ 13 h 20"/>
                  <a:gd name="T6" fmla="*/ 3 w 13"/>
                  <a:gd name="T7" fmla="*/ 20 h 20"/>
                  <a:gd name="T8" fmla="*/ 0 w 13"/>
                  <a:gd name="T9" fmla="*/ 7 h 20"/>
                  <a:gd name="T10" fmla="*/ 8 w 13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0">
                    <a:moveTo>
                      <a:pt x="8" y="0"/>
                    </a:moveTo>
                    <a:lnTo>
                      <a:pt x="13" y="7"/>
                    </a:lnTo>
                    <a:lnTo>
                      <a:pt x="13" y="13"/>
                    </a:lnTo>
                    <a:lnTo>
                      <a:pt x="3" y="20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260">
                <a:extLst>
                  <a:ext uri="{FF2B5EF4-FFF2-40B4-BE49-F238E27FC236}">
                    <a16:creationId xmlns:a16="http://schemas.microsoft.com/office/drawing/2014/main" id="{539FB0B6-F4C0-405A-A5E9-C30D2EDEA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2" y="2343150"/>
                <a:ext cx="28575" cy="39687"/>
              </a:xfrm>
              <a:custGeom>
                <a:avLst/>
                <a:gdLst>
                  <a:gd name="T0" fmla="*/ 3 w 11"/>
                  <a:gd name="T1" fmla="*/ 2 h 15"/>
                  <a:gd name="T2" fmla="*/ 6 w 11"/>
                  <a:gd name="T3" fmla="*/ 4 h 15"/>
                  <a:gd name="T4" fmla="*/ 7 w 11"/>
                  <a:gd name="T5" fmla="*/ 0 h 15"/>
                  <a:gd name="T6" fmla="*/ 10 w 11"/>
                  <a:gd name="T7" fmla="*/ 1 h 15"/>
                  <a:gd name="T8" fmla="*/ 11 w 11"/>
                  <a:gd name="T9" fmla="*/ 9 h 15"/>
                  <a:gd name="T10" fmla="*/ 7 w 11"/>
                  <a:gd name="T11" fmla="*/ 15 h 15"/>
                  <a:gd name="T12" fmla="*/ 4 w 11"/>
                  <a:gd name="T13" fmla="*/ 15 h 15"/>
                  <a:gd name="T14" fmla="*/ 5 w 11"/>
                  <a:gd name="T15" fmla="*/ 11 h 15"/>
                  <a:gd name="T16" fmla="*/ 0 w 11"/>
                  <a:gd name="T17" fmla="*/ 11 h 15"/>
                  <a:gd name="T18" fmla="*/ 2 w 11"/>
                  <a:gd name="T19" fmla="*/ 4 h 15"/>
                  <a:gd name="T20" fmla="*/ 3 w 11"/>
                  <a:gd name="T2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5">
                    <a:moveTo>
                      <a:pt x="3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1" y="7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3" name="Freeform 266">
              <a:extLst>
                <a:ext uri="{FF2B5EF4-FFF2-40B4-BE49-F238E27FC236}">
                  <a16:creationId xmlns:a16="http://schemas.microsoft.com/office/drawing/2014/main" id="{8ADD6F84-2244-475E-914C-19F11CA9C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256" y="3861827"/>
              <a:ext cx="319967" cy="241607"/>
            </a:xfrm>
            <a:custGeom>
              <a:avLst/>
              <a:gdLst>
                <a:gd name="T0" fmla="*/ 28 w 29"/>
                <a:gd name="T1" fmla="*/ 18 h 22"/>
                <a:gd name="T2" fmla="*/ 29 w 29"/>
                <a:gd name="T3" fmla="*/ 13 h 22"/>
                <a:gd name="T4" fmla="*/ 24 w 29"/>
                <a:gd name="T5" fmla="*/ 9 h 22"/>
                <a:gd name="T6" fmla="*/ 10 w 29"/>
                <a:gd name="T7" fmla="*/ 0 h 22"/>
                <a:gd name="T8" fmla="*/ 9 w 29"/>
                <a:gd name="T9" fmla="*/ 1 h 22"/>
                <a:gd name="T10" fmla="*/ 0 w 29"/>
                <a:gd name="T11" fmla="*/ 7 h 22"/>
                <a:gd name="T12" fmla="*/ 7 w 29"/>
                <a:gd name="T13" fmla="*/ 19 h 22"/>
                <a:gd name="T14" fmla="*/ 21 w 29"/>
                <a:gd name="T15" fmla="*/ 22 h 22"/>
                <a:gd name="T16" fmla="*/ 28 w 29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2">
                  <a:moveTo>
                    <a:pt x="28" y="18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3"/>
                    <a:pt x="4" y="5"/>
                    <a:pt x="0" y="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1" y="22"/>
                    <a:pt x="21" y="22"/>
                    <a:pt x="21" y="22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176BAB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268">
              <a:extLst>
                <a:ext uri="{FF2B5EF4-FFF2-40B4-BE49-F238E27FC236}">
                  <a16:creationId xmlns:a16="http://schemas.microsoft.com/office/drawing/2014/main" id="{F6BF7190-EE25-4408-B0E3-3CDC30A7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901" y="4260149"/>
              <a:ext cx="705235" cy="287318"/>
            </a:xfrm>
            <a:custGeom>
              <a:avLst/>
              <a:gdLst>
                <a:gd name="T0" fmla="*/ 66 w 108"/>
                <a:gd name="T1" fmla="*/ 3 h 44"/>
                <a:gd name="T2" fmla="*/ 59 w 108"/>
                <a:gd name="T3" fmla="*/ 0 h 44"/>
                <a:gd name="T4" fmla="*/ 35 w 108"/>
                <a:gd name="T5" fmla="*/ 10 h 44"/>
                <a:gd name="T6" fmla="*/ 41 w 108"/>
                <a:gd name="T7" fmla="*/ 23 h 44"/>
                <a:gd name="T8" fmla="*/ 0 w 108"/>
                <a:gd name="T9" fmla="*/ 23 h 44"/>
                <a:gd name="T10" fmla="*/ 5 w 108"/>
                <a:gd name="T11" fmla="*/ 42 h 44"/>
                <a:gd name="T12" fmla="*/ 32 w 108"/>
                <a:gd name="T13" fmla="*/ 33 h 44"/>
                <a:gd name="T14" fmla="*/ 61 w 108"/>
                <a:gd name="T15" fmla="*/ 44 h 44"/>
                <a:gd name="T16" fmla="*/ 93 w 108"/>
                <a:gd name="T17" fmla="*/ 39 h 44"/>
                <a:gd name="T18" fmla="*/ 101 w 108"/>
                <a:gd name="T19" fmla="*/ 20 h 44"/>
                <a:gd name="T20" fmla="*/ 108 w 108"/>
                <a:gd name="T21" fmla="*/ 18 h 44"/>
                <a:gd name="T22" fmla="*/ 106 w 108"/>
                <a:gd name="T23" fmla="*/ 3 h 44"/>
                <a:gd name="T24" fmla="*/ 76 w 108"/>
                <a:gd name="T25" fmla="*/ 0 h 44"/>
                <a:gd name="T26" fmla="*/ 66 w 108"/>
                <a:gd name="T2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44">
                  <a:moveTo>
                    <a:pt x="66" y="3"/>
                  </a:moveTo>
                  <a:lnTo>
                    <a:pt x="59" y="0"/>
                  </a:lnTo>
                  <a:lnTo>
                    <a:pt x="35" y="10"/>
                  </a:lnTo>
                  <a:lnTo>
                    <a:pt x="41" y="23"/>
                  </a:lnTo>
                  <a:lnTo>
                    <a:pt x="0" y="23"/>
                  </a:lnTo>
                  <a:lnTo>
                    <a:pt x="5" y="42"/>
                  </a:lnTo>
                  <a:lnTo>
                    <a:pt x="32" y="33"/>
                  </a:lnTo>
                  <a:lnTo>
                    <a:pt x="61" y="44"/>
                  </a:lnTo>
                  <a:lnTo>
                    <a:pt x="93" y="39"/>
                  </a:lnTo>
                  <a:lnTo>
                    <a:pt x="101" y="20"/>
                  </a:lnTo>
                  <a:lnTo>
                    <a:pt x="108" y="18"/>
                  </a:lnTo>
                  <a:lnTo>
                    <a:pt x="106" y="3"/>
                  </a:lnTo>
                  <a:lnTo>
                    <a:pt x="76" y="0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176BAB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269">
              <a:extLst>
                <a:ext uri="{FF2B5EF4-FFF2-40B4-BE49-F238E27FC236}">
                  <a16:creationId xmlns:a16="http://schemas.microsoft.com/office/drawing/2014/main" id="{B9D21605-3620-48DA-AE0B-1F44CE455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004" y="5122105"/>
              <a:ext cx="65300" cy="32649"/>
            </a:xfrm>
            <a:custGeom>
              <a:avLst/>
              <a:gdLst>
                <a:gd name="T0" fmla="*/ 5 w 10"/>
                <a:gd name="T1" fmla="*/ 5 h 5"/>
                <a:gd name="T2" fmla="*/ 10 w 10"/>
                <a:gd name="T3" fmla="*/ 1 h 5"/>
                <a:gd name="T4" fmla="*/ 5 w 10"/>
                <a:gd name="T5" fmla="*/ 0 h 5"/>
                <a:gd name="T6" fmla="*/ 0 w 10"/>
                <a:gd name="T7" fmla="*/ 0 h 5"/>
                <a:gd name="T8" fmla="*/ 5 w 10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5" y="5"/>
                  </a:moveTo>
                  <a:lnTo>
                    <a:pt x="10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270">
              <a:extLst>
                <a:ext uri="{FF2B5EF4-FFF2-40B4-BE49-F238E27FC236}">
                  <a16:creationId xmlns:a16="http://schemas.microsoft.com/office/drawing/2014/main" id="{F69DFAA8-43E3-4726-9747-AFC36609E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164" y="3430848"/>
              <a:ext cx="822774" cy="992553"/>
            </a:xfrm>
            <a:custGeom>
              <a:avLst/>
              <a:gdLst>
                <a:gd name="T0" fmla="*/ 25 w 74"/>
                <a:gd name="T1" fmla="*/ 0 h 90"/>
                <a:gd name="T2" fmla="*/ 25 w 74"/>
                <a:gd name="T3" fmla="*/ 16 h 90"/>
                <a:gd name="T4" fmla="*/ 19 w 74"/>
                <a:gd name="T5" fmla="*/ 19 h 90"/>
                <a:gd name="T6" fmla="*/ 16 w 74"/>
                <a:gd name="T7" fmla="*/ 16 h 90"/>
                <a:gd name="T8" fmla="*/ 12 w 74"/>
                <a:gd name="T9" fmla="*/ 17 h 90"/>
                <a:gd name="T10" fmla="*/ 12 w 74"/>
                <a:gd name="T11" fmla="*/ 32 h 90"/>
                <a:gd name="T12" fmla="*/ 6 w 74"/>
                <a:gd name="T13" fmla="*/ 38 h 90"/>
                <a:gd name="T14" fmla="*/ 7 w 74"/>
                <a:gd name="T15" fmla="*/ 50 h 90"/>
                <a:gd name="T16" fmla="*/ 1 w 74"/>
                <a:gd name="T17" fmla="*/ 52 h 90"/>
                <a:gd name="T18" fmla="*/ 0 w 74"/>
                <a:gd name="T19" fmla="*/ 57 h 90"/>
                <a:gd name="T20" fmla="*/ 3 w 74"/>
                <a:gd name="T21" fmla="*/ 67 h 90"/>
                <a:gd name="T22" fmla="*/ 18 w 74"/>
                <a:gd name="T23" fmla="*/ 76 h 90"/>
                <a:gd name="T24" fmla="*/ 13 w 74"/>
                <a:gd name="T25" fmla="*/ 90 h 90"/>
                <a:gd name="T26" fmla="*/ 34 w 74"/>
                <a:gd name="T27" fmla="*/ 89 h 90"/>
                <a:gd name="T28" fmla="*/ 58 w 74"/>
                <a:gd name="T29" fmla="*/ 89 h 90"/>
                <a:gd name="T30" fmla="*/ 55 w 74"/>
                <a:gd name="T31" fmla="*/ 81 h 90"/>
                <a:gd name="T32" fmla="*/ 69 w 74"/>
                <a:gd name="T33" fmla="*/ 75 h 90"/>
                <a:gd name="T34" fmla="*/ 68 w 74"/>
                <a:gd name="T35" fmla="*/ 73 h 90"/>
                <a:gd name="T36" fmla="*/ 62 w 74"/>
                <a:gd name="T37" fmla="*/ 62 h 90"/>
                <a:gd name="T38" fmla="*/ 60 w 74"/>
                <a:gd name="T39" fmla="*/ 53 h 90"/>
                <a:gd name="T40" fmla="*/ 61 w 74"/>
                <a:gd name="T41" fmla="*/ 52 h 90"/>
                <a:gd name="T42" fmla="*/ 73 w 74"/>
                <a:gd name="T43" fmla="*/ 48 h 90"/>
                <a:gd name="T44" fmla="*/ 74 w 74"/>
                <a:gd name="T45" fmla="*/ 15 h 90"/>
                <a:gd name="T46" fmla="*/ 70 w 74"/>
                <a:gd name="T47" fmla="*/ 15 h 90"/>
                <a:gd name="T48" fmla="*/ 60 w 74"/>
                <a:gd name="T49" fmla="*/ 8 h 90"/>
                <a:gd name="T50" fmla="*/ 52 w 74"/>
                <a:gd name="T51" fmla="*/ 10 h 90"/>
                <a:gd name="T52" fmla="*/ 45 w 74"/>
                <a:gd name="T53" fmla="*/ 15 h 90"/>
                <a:gd name="T54" fmla="*/ 46 w 74"/>
                <a:gd name="T55" fmla="*/ 8 h 90"/>
                <a:gd name="T56" fmla="*/ 34 w 74"/>
                <a:gd name="T57" fmla="*/ 10 h 90"/>
                <a:gd name="T58" fmla="*/ 36 w 74"/>
                <a:gd name="T59" fmla="*/ 4 h 90"/>
                <a:gd name="T60" fmla="*/ 33 w 74"/>
                <a:gd name="T61" fmla="*/ 0 h 90"/>
                <a:gd name="T62" fmla="*/ 25 w 74"/>
                <a:gd name="T6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90">
                  <a:moveTo>
                    <a:pt x="25" y="0"/>
                  </a:moveTo>
                  <a:cubicBezTo>
                    <a:pt x="27" y="4"/>
                    <a:pt x="27" y="10"/>
                    <a:pt x="25" y="16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176BAB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6" name="Groupe 155">
            <a:extLst>
              <a:ext uri="{FF2B5EF4-FFF2-40B4-BE49-F238E27FC236}">
                <a16:creationId xmlns:a16="http://schemas.microsoft.com/office/drawing/2014/main" id="{B432C411-70A2-4B82-88A3-7EAA99E105C0}"/>
              </a:ext>
            </a:extLst>
          </p:cNvPr>
          <p:cNvGrpSpPr/>
          <p:nvPr/>
        </p:nvGrpSpPr>
        <p:grpSpPr>
          <a:xfrm>
            <a:off x="67844" y="1279812"/>
            <a:ext cx="2233156" cy="3103892"/>
            <a:chOff x="2255849" y="2417454"/>
            <a:chExt cx="2461995" cy="3703000"/>
          </a:xfrm>
        </p:grpSpPr>
        <p:sp>
          <p:nvSpPr>
            <p:cNvPr id="157" name="Freeform 274">
              <a:extLst>
                <a:ext uri="{FF2B5EF4-FFF2-40B4-BE49-F238E27FC236}">
                  <a16:creationId xmlns:a16="http://schemas.microsoft.com/office/drawing/2014/main" id="{02D5AA0A-392D-468B-8E33-BD7818E33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983" y="3756721"/>
              <a:ext cx="362111" cy="363931"/>
            </a:xfrm>
            <a:custGeom>
              <a:avLst/>
              <a:gdLst>
                <a:gd name="T0" fmla="*/ 115 w 118"/>
                <a:gd name="T1" fmla="*/ 46 h 118"/>
                <a:gd name="T2" fmla="*/ 112 w 118"/>
                <a:gd name="T3" fmla="*/ 41 h 118"/>
                <a:gd name="T4" fmla="*/ 109 w 118"/>
                <a:gd name="T5" fmla="*/ 38 h 118"/>
                <a:gd name="T6" fmla="*/ 109 w 118"/>
                <a:gd name="T7" fmla="*/ 29 h 118"/>
                <a:gd name="T8" fmla="*/ 93 w 118"/>
                <a:gd name="T9" fmla="*/ 22 h 118"/>
                <a:gd name="T10" fmla="*/ 94 w 118"/>
                <a:gd name="T11" fmla="*/ 16 h 118"/>
                <a:gd name="T12" fmla="*/ 100 w 118"/>
                <a:gd name="T13" fmla="*/ 14 h 118"/>
                <a:gd name="T14" fmla="*/ 87 w 118"/>
                <a:gd name="T15" fmla="*/ 13 h 118"/>
                <a:gd name="T16" fmla="*/ 86 w 118"/>
                <a:gd name="T17" fmla="*/ 15 h 118"/>
                <a:gd name="T18" fmla="*/ 75 w 118"/>
                <a:gd name="T19" fmla="*/ 17 h 118"/>
                <a:gd name="T20" fmla="*/ 58 w 118"/>
                <a:gd name="T21" fmla="*/ 16 h 118"/>
                <a:gd name="T22" fmla="*/ 52 w 118"/>
                <a:gd name="T23" fmla="*/ 11 h 118"/>
                <a:gd name="T24" fmla="*/ 37 w 118"/>
                <a:gd name="T25" fmla="*/ 7 h 118"/>
                <a:gd name="T26" fmla="*/ 33 w 118"/>
                <a:gd name="T27" fmla="*/ 0 h 118"/>
                <a:gd name="T28" fmla="*/ 32 w 118"/>
                <a:gd name="T29" fmla="*/ 8 h 118"/>
                <a:gd name="T30" fmla="*/ 19 w 118"/>
                <a:gd name="T31" fmla="*/ 17 h 118"/>
                <a:gd name="T32" fmla="*/ 19 w 118"/>
                <a:gd name="T33" fmla="*/ 28 h 118"/>
                <a:gd name="T34" fmla="*/ 10 w 118"/>
                <a:gd name="T35" fmla="*/ 28 h 118"/>
                <a:gd name="T36" fmla="*/ 15 w 118"/>
                <a:gd name="T37" fmla="*/ 17 h 118"/>
                <a:gd name="T38" fmla="*/ 13 w 118"/>
                <a:gd name="T39" fmla="*/ 8 h 118"/>
                <a:gd name="T40" fmla="*/ 0 w 118"/>
                <a:gd name="T41" fmla="*/ 29 h 118"/>
                <a:gd name="T42" fmla="*/ 3 w 118"/>
                <a:gd name="T43" fmla="*/ 34 h 118"/>
                <a:gd name="T44" fmla="*/ 7 w 118"/>
                <a:gd name="T45" fmla="*/ 46 h 118"/>
                <a:gd name="T46" fmla="*/ 15 w 118"/>
                <a:gd name="T47" fmla="*/ 55 h 118"/>
                <a:gd name="T48" fmla="*/ 36 w 118"/>
                <a:gd name="T49" fmla="*/ 64 h 118"/>
                <a:gd name="T50" fmla="*/ 50 w 118"/>
                <a:gd name="T51" fmla="*/ 89 h 118"/>
                <a:gd name="T52" fmla="*/ 54 w 118"/>
                <a:gd name="T53" fmla="*/ 97 h 118"/>
                <a:gd name="T54" fmla="*/ 66 w 118"/>
                <a:gd name="T55" fmla="*/ 117 h 118"/>
                <a:gd name="T56" fmla="*/ 72 w 118"/>
                <a:gd name="T57" fmla="*/ 115 h 118"/>
                <a:gd name="T58" fmla="*/ 78 w 118"/>
                <a:gd name="T59" fmla="*/ 110 h 118"/>
                <a:gd name="T60" fmla="*/ 87 w 118"/>
                <a:gd name="T61" fmla="*/ 104 h 118"/>
                <a:gd name="T62" fmla="*/ 88 w 118"/>
                <a:gd name="T63" fmla="*/ 101 h 118"/>
                <a:gd name="T64" fmla="*/ 82 w 118"/>
                <a:gd name="T65" fmla="*/ 97 h 118"/>
                <a:gd name="T66" fmla="*/ 81 w 118"/>
                <a:gd name="T67" fmla="*/ 95 h 118"/>
                <a:gd name="T68" fmla="*/ 80 w 118"/>
                <a:gd name="T69" fmla="*/ 86 h 118"/>
                <a:gd name="T70" fmla="*/ 91 w 118"/>
                <a:gd name="T71" fmla="*/ 90 h 118"/>
                <a:gd name="T72" fmla="*/ 108 w 118"/>
                <a:gd name="T73" fmla="*/ 82 h 118"/>
                <a:gd name="T74" fmla="*/ 106 w 118"/>
                <a:gd name="T75" fmla="*/ 62 h 118"/>
                <a:gd name="T76" fmla="*/ 117 w 118"/>
                <a:gd name="T77" fmla="*/ 5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8" h="118">
                  <a:moveTo>
                    <a:pt x="117" y="51"/>
                  </a:moveTo>
                  <a:cubicBezTo>
                    <a:pt x="115" y="46"/>
                    <a:pt x="115" y="46"/>
                    <a:pt x="115" y="46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98" y="13"/>
                    <a:pt x="93" y="13"/>
                    <a:pt x="87" y="13"/>
                  </a:cubicBezTo>
                  <a:cubicBezTo>
                    <a:pt x="86" y="13"/>
                    <a:pt x="85" y="13"/>
                    <a:pt x="84" y="13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68" y="14"/>
                    <a:pt x="63" y="15"/>
                    <a:pt x="58" y="16"/>
                  </a:cubicBezTo>
                  <a:cubicBezTo>
                    <a:pt x="56" y="16"/>
                    <a:pt x="54" y="16"/>
                    <a:pt x="51" y="16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5"/>
                    <a:pt x="36" y="4"/>
                    <a:pt x="35" y="3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5"/>
                    <a:pt x="19" y="17"/>
                  </a:cubicBezTo>
                  <a:cubicBezTo>
                    <a:pt x="19" y="20"/>
                    <a:pt x="19" y="22"/>
                    <a:pt x="20" y="25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1" y="31"/>
                    <a:pt x="2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6"/>
                    <a:pt x="5" y="37"/>
                    <a:pt x="5" y="39"/>
                  </a:cubicBezTo>
                  <a:cubicBezTo>
                    <a:pt x="6" y="40"/>
                    <a:pt x="6" y="43"/>
                    <a:pt x="7" y="46"/>
                  </a:cubicBezTo>
                  <a:cubicBezTo>
                    <a:pt x="7" y="48"/>
                    <a:pt x="8" y="50"/>
                    <a:pt x="8" y="53"/>
                  </a:cubicBezTo>
                  <a:cubicBezTo>
                    <a:pt x="10" y="54"/>
                    <a:pt x="12" y="55"/>
                    <a:pt x="15" y="55"/>
                  </a:cubicBezTo>
                  <a:cubicBezTo>
                    <a:pt x="19" y="57"/>
                    <a:pt x="25" y="57"/>
                    <a:pt x="30" y="58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9"/>
                    <a:pt x="51" y="91"/>
                    <a:pt x="51" y="92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7" y="102"/>
                    <a:pt x="59" y="107"/>
                    <a:pt x="62" y="112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7" y="118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1" y="97"/>
                    <a:pt x="81" y="96"/>
                    <a:pt x="81" y="96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3"/>
                    <a:pt x="81" y="92"/>
                    <a:pt x="81" y="90"/>
                  </a:cubicBezTo>
                  <a:cubicBezTo>
                    <a:pt x="81" y="89"/>
                    <a:pt x="81" y="87"/>
                    <a:pt x="80" y="86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108" y="82"/>
                    <a:pt x="108" y="82"/>
                    <a:pt x="108" y="82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10" y="53"/>
                    <a:pt x="113" y="52"/>
                    <a:pt x="117" y="51"/>
                  </a:cubicBez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275">
              <a:extLst>
                <a:ext uri="{FF2B5EF4-FFF2-40B4-BE49-F238E27FC236}">
                  <a16:creationId xmlns:a16="http://schemas.microsoft.com/office/drawing/2014/main" id="{8922D083-E42D-4C8A-BCE6-96892D56A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308" y="5166954"/>
              <a:ext cx="147392" cy="181966"/>
            </a:xfrm>
            <a:custGeom>
              <a:avLst/>
              <a:gdLst>
                <a:gd name="T0" fmla="*/ 45 w 48"/>
                <a:gd name="T1" fmla="*/ 35 h 59"/>
                <a:gd name="T2" fmla="*/ 47 w 48"/>
                <a:gd name="T3" fmla="*/ 27 h 59"/>
                <a:gd name="T4" fmla="*/ 42 w 48"/>
                <a:gd name="T5" fmla="*/ 20 h 59"/>
                <a:gd name="T6" fmla="*/ 31 w 48"/>
                <a:gd name="T7" fmla="*/ 10 h 59"/>
                <a:gd name="T8" fmla="*/ 29 w 48"/>
                <a:gd name="T9" fmla="*/ 8 h 59"/>
                <a:gd name="T10" fmla="*/ 26 w 48"/>
                <a:gd name="T11" fmla="*/ 10 h 59"/>
                <a:gd name="T12" fmla="*/ 24 w 48"/>
                <a:gd name="T13" fmla="*/ 5 h 59"/>
                <a:gd name="T14" fmla="*/ 17 w 48"/>
                <a:gd name="T15" fmla="*/ 1 h 59"/>
                <a:gd name="T16" fmla="*/ 17 w 48"/>
                <a:gd name="T17" fmla="*/ 1 h 59"/>
                <a:gd name="T18" fmla="*/ 16 w 48"/>
                <a:gd name="T19" fmla="*/ 1 h 59"/>
                <a:gd name="T20" fmla="*/ 12 w 48"/>
                <a:gd name="T21" fmla="*/ 1 h 59"/>
                <a:gd name="T22" fmla="*/ 8 w 48"/>
                <a:gd name="T23" fmla="*/ 0 h 59"/>
                <a:gd name="T24" fmla="*/ 2 w 48"/>
                <a:gd name="T25" fmla="*/ 10 h 59"/>
                <a:gd name="T26" fmla="*/ 2 w 48"/>
                <a:gd name="T27" fmla="*/ 32 h 59"/>
                <a:gd name="T28" fmla="*/ 0 w 48"/>
                <a:gd name="T29" fmla="*/ 35 h 59"/>
                <a:gd name="T30" fmla="*/ 2 w 48"/>
                <a:gd name="T31" fmla="*/ 40 h 59"/>
                <a:gd name="T32" fmla="*/ 2 w 48"/>
                <a:gd name="T33" fmla="*/ 40 h 59"/>
                <a:gd name="T34" fmla="*/ 2 w 48"/>
                <a:gd name="T35" fmla="*/ 40 h 59"/>
                <a:gd name="T36" fmla="*/ 2 w 48"/>
                <a:gd name="T37" fmla="*/ 39 h 59"/>
                <a:gd name="T38" fmla="*/ 5 w 48"/>
                <a:gd name="T39" fmla="*/ 45 h 59"/>
                <a:gd name="T40" fmla="*/ 6 w 48"/>
                <a:gd name="T41" fmla="*/ 48 h 59"/>
                <a:gd name="T42" fmla="*/ 7 w 48"/>
                <a:gd name="T43" fmla="*/ 51 h 59"/>
                <a:gd name="T44" fmla="*/ 10 w 48"/>
                <a:gd name="T45" fmla="*/ 53 h 59"/>
                <a:gd name="T46" fmla="*/ 14 w 48"/>
                <a:gd name="T47" fmla="*/ 55 h 59"/>
                <a:gd name="T48" fmla="*/ 21 w 48"/>
                <a:gd name="T49" fmla="*/ 58 h 59"/>
                <a:gd name="T50" fmla="*/ 24 w 48"/>
                <a:gd name="T51" fmla="*/ 57 h 59"/>
                <a:gd name="T52" fmla="*/ 26 w 48"/>
                <a:gd name="T53" fmla="*/ 59 h 59"/>
                <a:gd name="T54" fmla="*/ 31 w 48"/>
                <a:gd name="T55" fmla="*/ 57 h 59"/>
                <a:gd name="T56" fmla="*/ 38 w 48"/>
                <a:gd name="T57" fmla="*/ 56 h 59"/>
                <a:gd name="T58" fmla="*/ 44 w 48"/>
                <a:gd name="T59" fmla="*/ 48 h 59"/>
                <a:gd name="T60" fmla="*/ 48 w 48"/>
                <a:gd name="T61" fmla="*/ 41 h 59"/>
                <a:gd name="T62" fmla="*/ 48 w 48"/>
                <a:gd name="T63" fmla="*/ 40 h 59"/>
                <a:gd name="T64" fmla="*/ 45 w 48"/>
                <a:gd name="T65" fmla="*/ 3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59">
                  <a:moveTo>
                    <a:pt x="45" y="35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41"/>
                    <a:pt x="4" y="43"/>
                    <a:pt x="5" y="45"/>
                  </a:cubicBezTo>
                  <a:cubicBezTo>
                    <a:pt x="5" y="45"/>
                    <a:pt x="5" y="47"/>
                    <a:pt x="6" y="48"/>
                  </a:cubicBezTo>
                  <a:cubicBezTo>
                    <a:pt x="6" y="49"/>
                    <a:pt x="7" y="50"/>
                    <a:pt x="7" y="51"/>
                  </a:cubicBezTo>
                  <a:cubicBezTo>
                    <a:pt x="8" y="51"/>
                    <a:pt x="9" y="52"/>
                    <a:pt x="10" y="53"/>
                  </a:cubicBezTo>
                  <a:cubicBezTo>
                    <a:pt x="11" y="53"/>
                    <a:pt x="13" y="54"/>
                    <a:pt x="14" y="55"/>
                  </a:cubicBezTo>
                  <a:cubicBezTo>
                    <a:pt x="17" y="56"/>
                    <a:pt x="19" y="57"/>
                    <a:pt x="21" y="5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8" y="58"/>
                    <a:pt x="29" y="58"/>
                    <a:pt x="31" y="57"/>
                  </a:cubicBezTo>
                  <a:cubicBezTo>
                    <a:pt x="34" y="57"/>
                    <a:pt x="36" y="56"/>
                    <a:pt x="38" y="56"/>
                  </a:cubicBezTo>
                  <a:cubicBezTo>
                    <a:pt x="40" y="54"/>
                    <a:pt x="43" y="51"/>
                    <a:pt x="44" y="48"/>
                  </a:cubicBezTo>
                  <a:cubicBezTo>
                    <a:pt x="46" y="46"/>
                    <a:pt x="47" y="43"/>
                    <a:pt x="48" y="41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45" y="35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276">
              <a:extLst>
                <a:ext uri="{FF2B5EF4-FFF2-40B4-BE49-F238E27FC236}">
                  <a16:creationId xmlns:a16="http://schemas.microsoft.com/office/drawing/2014/main" id="{EAAA6BA6-6F58-4040-A1B7-4CFB70EC8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062" y="3951424"/>
              <a:ext cx="98261" cy="132834"/>
            </a:xfrm>
            <a:custGeom>
              <a:avLst/>
              <a:gdLst>
                <a:gd name="T0" fmla="*/ 1 w 32"/>
                <a:gd name="T1" fmla="*/ 26 h 43"/>
                <a:gd name="T2" fmla="*/ 4 w 32"/>
                <a:gd name="T3" fmla="*/ 29 h 43"/>
                <a:gd name="T4" fmla="*/ 3 w 32"/>
                <a:gd name="T5" fmla="*/ 43 h 43"/>
                <a:gd name="T6" fmla="*/ 9 w 32"/>
                <a:gd name="T7" fmla="*/ 41 h 43"/>
                <a:gd name="T8" fmla="*/ 10 w 32"/>
                <a:gd name="T9" fmla="*/ 38 h 43"/>
                <a:gd name="T10" fmla="*/ 19 w 32"/>
                <a:gd name="T11" fmla="*/ 37 h 43"/>
                <a:gd name="T12" fmla="*/ 22 w 32"/>
                <a:gd name="T13" fmla="*/ 40 h 43"/>
                <a:gd name="T14" fmla="*/ 28 w 32"/>
                <a:gd name="T15" fmla="*/ 39 h 43"/>
                <a:gd name="T16" fmla="*/ 31 w 32"/>
                <a:gd name="T17" fmla="*/ 24 h 43"/>
                <a:gd name="T18" fmla="*/ 28 w 32"/>
                <a:gd name="T19" fmla="*/ 18 h 43"/>
                <a:gd name="T20" fmla="*/ 29 w 32"/>
                <a:gd name="T21" fmla="*/ 12 h 43"/>
                <a:gd name="T22" fmla="*/ 32 w 32"/>
                <a:gd name="T23" fmla="*/ 9 h 43"/>
                <a:gd name="T24" fmla="*/ 32 w 32"/>
                <a:gd name="T25" fmla="*/ 8 h 43"/>
                <a:gd name="T26" fmla="*/ 28 w 32"/>
                <a:gd name="T27" fmla="*/ 7 h 43"/>
                <a:gd name="T28" fmla="*/ 8 w 32"/>
                <a:gd name="T29" fmla="*/ 4 h 43"/>
                <a:gd name="T30" fmla="*/ 6 w 32"/>
                <a:gd name="T31" fmla="*/ 0 h 43"/>
                <a:gd name="T32" fmla="*/ 0 w 32"/>
                <a:gd name="T33" fmla="*/ 20 h 43"/>
                <a:gd name="T34" fmla="*/ 1 w 32"/>
                <a:gd name="T35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43">
                  <a:moveTo>
                    <a:pt x="1" y="26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4" y="34"/>
                    <a:pt x="4" y="39"/>
                    <a:pt x="3" y="4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9" y="34"/>
                    <a:pt x="30" y="29"/>
                    <a:pt x="31" y="2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29" y="7"/>
                    <a:pt x="28" y="7"/>
                  </a:cubicBezTo>
                  <a:cubicBezTo>
                    <a:pt x="21" y="6"/>
                    <a:pt x="15" y="5"/>
                    <a:pt x="8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6"/>
                    <a:pt x="2" y="13"/>
                    <a:pt x="0" y="20"/>
                  </a:cubicBezTo>
                  <a:lnTo>
                    <a:pt x="1" y="26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reeform 277">
              <a:extLst>
                <a:ext uri="{FF2B5EF4-FFF2-40B4-BE49-F238E27FC236}">
                  <a16:creationId xmlns:a16="http://schemas.microsoft.com/office/drawing/2014/main" id="{B1F8F72C-79CA-4B4C-B250-2F565C50E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347" y="4151586"/>
              <a:ext cx="345735" cy="593208"/>
            </a:xfrm>
            <a:custGeom>
              <a:avLst/>
              <a:gdLst>
                <a:gd name="T0" fmla="*/ 104 w 112"/>
                <a:gd name="T1" fmla="*/ 116 h 193"/>
                <a:gd name="T2" fmla="*/ 98 w 112"/>
                <a:gd name="T3" fmla="*/ 117 h 193"/>
                <a:gd name="T4" fmla="*/ 97 w 112"/>
                <a:gd name="T5" fmla="*/ 103 h 193"/>
                <a:gd name="T6" fmla="*/ 91 w 112"/>
                <a:gd name="T7" fmla="*/ 104 h 193"/>
                <a:gd name="T8" fmla="*/ 80 w 112"/>
                <a:gd name="T9" fmla="*/ 95 h 193"/>
                <a:gd name="T10" fmla="*/ 72 w 112"/>
                <a:gd name="T11" fmla="*/ 94 h 193"/>
                <a:gd name="T12" fmla="*/ 72 w 112"/>
                <a:gd name="T13" fmla="*/ 88 h 193"/>
                <a:gd name="T14" fmla="*/ 69 w 112"/>
                <a:gd name="T15" fmla="*/ 84 h 193"/>
                <a:gd name="T16" fmla="*/ 69 w 112"/>
                <a:gd name="T17" fmla="*/ 68 h 193"/>
                <a:gd name="T18" fmla="*/ 70 w 112"/>
                <a:gd name="T19" fmla="*/ 67 h 193"/>
                <a:gd name="T20" fmla="*/ 74 w 112"/>
                <a:gd name="T21" fmla="*/ 61 h 193"/>
                <a:gd name="T22" fmla="*/ 74 w 112"/>
                <a:gd name="T23" fmla="*/ 58 h 193"/>
                <a:gd name="T24" fmla="*/ 75 w 112"/>
                <a:gd name="T25" fmla="*/ 57 h 193"/>
                <a:gd name="T26" fmla="*/ 80 w 112"/>
                <a:gd name="T27" fmla="*/ 55 h 193"/>
                <a:gd name="T28" fmla="*/ 82 w 112"/>
                <a:gd name="T29" fmla="*/ 51 h 193"/>
                <a:gd name="T30" fmla="*/ 95 w 112"/>
                <a:gd name="T31" fmla="*/ 43 h 193"/>
                <a:gd name="T32" fmla="*/ 100 w 112"/>
                <a:gd name="T33" fmla="*/ 43 h 193"/>
                <a:gd name="T34" fmla="*/ 102 w 112"/>
                <a:gd name="T35" fmla="*/ 39 h 193"/>
                <a:gd name="T36" fmla="*/ 96 w 112"/>
                <a:gd name="T37" fmla="*/ 37 h 193"/>
                <a:gd name="T38" fmla="*/ 100 w 112"/>
                <a:gd name="T39" fmla="*/ 28 h 193"/>
                <a:gd name="T40" fmla="*/ 83 w 112"/>
                <a:gd name="T41" fmla="*/ 18 h 193"/>
                <a:gd name="T42" fmla="*/ 64 w 112"/>
                <a:gd name="T43" fmla="*/ 2 h 193"/>
                <a:gd name="T44" fmla="*/ 63 w 112"/>
                <a:gd name="T45" fmla="*/ 1 h 193"/>
                <a:gd name="T46" fmla="*/ 56 w 112"/>
                <a:gd name="T47" fmla="*/ 0 h 193"/>
                <a:gd name="T48" fmla="*/ 53 w 112"/>
                <a:gd name="T49" fmla="*/ 3 h 193"/>
                <a:gd name="T50" fmla="*/ 53 w 112"/>
                <a:gd name="T51" fmla="*/ 11 h 193"/>
                <a:gd name="T52" fmla="*/ 52 w 112"/>
                <a:gd name="T53" fmla="*/ 17 h 193"/>
                <a:gd name="T54" fmla="*/ 39 w 112"/>
                <a:gd name="T55" fmla="*/ 26 h 193"/>
                <a:gd name="T56" fmla="*/ 36 w 112"/>
                <a:gd name="T57" fmla="*/ 33 h 193"/>
                <a:gd name="T58" fmla="*/ 27 w 112"/>
                <a:gd name="T59" fmla="*/ 37 h 193"/>
                <a:gd name="T60" fmla="*/ 26 w 112"/>
                <a:gd name="T61" fmla="*/ 43 h 193"/>
                <a:gd name="T62" fmla="*/ 23 w 112"/>
                <a:gd name="T63" fmla="*/ 51 h 193"/>
                <a:gd name="T64" fmla="*/ 17 w 112"/>
                <a:gd name="T65" fmla="*/ 48 h 193"/>
                <a:gd name="T66" fmla="*/ 13 w 112"/>
                <a:gd name="T67" fmla="*/ 49 h 193"/>
                <a:gd name="T68" fmla="*/ 11 w 112"/>
                <a:gd name="T69" fmla="*/ 49 h 193"/>
                <a:gd name="T70" fmla="*/ 9 w 112"/>
                <a:gd name="T71" fmla="*/ 43 h 193"/>
                <a:gd name="T72" fmla="*/ 2 w 112"/>
                <a:gd name="T73" fmla="*/ 52 h 193"/>
                <a:gd name="T74" fmla="*/ 0 w 112"/>
                <a:gd name="T75" fmla="*/ 64 h 193"/>
                <a:gd name="T76" fmla="*/ 13 w 112"/>
                <a:gd name="T77" fmla="*/ 75 h 193"/>
                <a:gd name="T78" fmla="*/ 16 w 112"/>
                <a:gd name="T79" fmla="*/ 77 h 193"/>
                <a:gd name="T80" fmla="*/ 40 w 112"/>
                <a:gd name="T81" fmla="*/ 129 h 193"/>
                <a:gd name="T82" fmla="*/ 52 w 112"/>
                <a:gd name="T83" fmla="*/ 149 h 193"/>
                <a:gd name="T84" fmla="*/ 50 w 112"/>
                <a:gd name="T85" fmla="*/ 154 h 193"/>
                <a:gd name="T86" fmla="*/ 62 w 112"/>
                <a:gd name="T87" fmla="*/ 170 h 193"/>
                <a:gd name="T88" fmla="*/ 92 w 112"/>
                <a:gd name="T89" fmla="*/ 188 h 193"/>
                <a:gd name="T90" fmla="*/ 95 w 112"/>
                <a:gd name="T91" fmla="*/ 193 h 193"/>
                <a:gd name="T92" fmla="*/ 104 w 112"/>
                <a:gd name="T93" fmla="*/ 179 h 193"/>
                <a:gd name="T94" fmla="*/ 103 w 112"/>
                <a:gd name="T95" fmla="*/ 175 h 193"/>
                <a:gd name="T96" fmla="*/ 107 w 112"/>
                <a:gd name="T97" fmla="*/ 171 h 193"/>
                <a:gd name="T98" fmla="*/ 107 w 112"/>
                <a:gd name="T99" fmla="*/ 150 h 193"/>
                <a:gd name="T100" fmla="*/ 112 w 112"/>
                <a:gd name="T101" fmla="*/ 135 h 193"/>
                <a:gd name="T102" fmla="*/ 104 w 112"/>
                <a:gd name="T103" fmla="*/ 11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193">
                  <a:moveTo>
                    <a:pt x="104" y="116"/>
                  </a:moveTo>
                  <a:cubicBezTo>
                    <a:pt x="98" y="117"/>
                    <a:pt x="98" y="117"/>
                    <a:pt x="98" y="117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4" y="25"/>
                    <a:pt x="88" y="22"/>
                    <a:pt x="83" y="18"/>
                  </a:cubicBezTo>
                  <a:cubicBezTo>
                    <a:pt x="76" y="13"/>
                    <a:pt x="70" y="7"/>
                    <a:pt x="64" y="2"/>
                  </a:cubicBezTo>
                  <a:cubicBezTo>
                    <a:pt x="64" y="1"/>
                    <a:pt x="63" y="1"/>
                    <a:pt x="63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4" y="6"/>
                    <a:pt x="54" y="9"/>
                    <a:pt x="53" y="11"/>
                  </a:cubicBezTo>
                  <a:cubicBezTo>
                    <a:pt x="53" y="13"/>
                    <a:pt x="53" y="15"/>
                    <a:pt x="52" y="1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9"/>
                    <a:pt x="26" y="41"/>
                    <a:pt x="26" y="43"/>
                  </a:cubicBezTo>
                  <a:cubicBezTo>
                    <a:pt x="25" y="46"/>
                    <a:pt x="24" y="48"/>
                    <a:pt x="23" y="51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" y="68"/>
                    <a:pt x="8" y="72"/>
                    <a:pt x="13" y="75"/>
                  </a:cubicBezTo>
                  <a:cubicBezTo>
                    <a:pt x="14" y="76"/>
                    <a:pt x="15" y="77"/>
                    <a:pt x="16" y="77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62" y="170"/>
                    <a:pt x="62" y="170"/>
                    <a:pt x="62" y="170"/>
                  </a:cubicBezTo>
                  <a:cubicBezTo>
                    <a:pt x="92" y="188"/>
                    <a:pt x="92" y="188"/>
                    <a:pt x="92" y="188"/>
                  </a:cubicBezTo>
                  <a:cubicBezTo>
                    <a:pt x="95" y="193"/>
                    <a:pt x="95" y="193"/>
                    <a:pt x="95" y="193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04" y="116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reeform 278">
              <a:extLst>
                <a:ext uri="{FF2B5EF4-FFF2-40B4-BE49-F238E27FC236}">
                  <a16:creationId xmlns:a16="http://schemas.microsoft.com/office/drawing/2014/main" id="{DD971BD9-3A06-40D7-B367-F823CA1AE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047" y="4801204"/>
              <a:ext cx="223817" cy="263849"/>
            </a:xfrm>
            <a:custGeom>
              <a:avLst/>
              <a:gdLst>
                <a:gd name="T0" fmla="*/ 5 w 73"/>
                <a:gd name="T1" fmla="*/ 5 h 86"/>
                <a:gd name="T2" fmla="*/ 2 w 73"/>
                <a:gd name="T3" fmla="*/ 14 h 86"/>
                <a:gd name="T4" fmla="*/ 0 w 73"/>
                <a:gd name="T5" fmla="*/ 30 h 86"/>
                <a:gd name="T6" fmla="*/ 39 w 73"/>
                <a:gd name="T7" fmla="*/ 68 h 86"/>
                <a:gd name="T8" fmla="*/ 37 w 73"/>
                <a:gd name="T9" fmla="*/ 86 h 86"/>
                <a:gd name="T10" fmla="*/ 66 w 73"/>
                <a:gd name="T11" fmla="*/ 78 h 86"/>
                <a:gd name="T12" fmla="*/ 73 w 73"/>
                <a:gd name="T13" fmla="*/ 48 h 86"/>
                <a:gd name="T14" fmla="*/ 68 w 73"/>
                <a:gd name="T15" fmla="*/ 46 h 86"/>
                <a:gd name="T16" fmla="*/ 62 w 73"/>
                <a:gd name="T17" fmla="*/ 48 h 86"/>
                <a:gd name="T18" fmla="*/ 60 w 73"/>
                <a:gd name="T19" fmla="*/ 30 h 86"/>
                <a:gd name="T20" fmla="*/ 55 w 73"/>
                <a:gd name="T21" fmla="*/ 26 h 86"/>
                <a:gd name="T22" fmla="*/ 43 w 73"/>
                <a:gd name="T23" fmla="*/ 26 h 86"/>
                <a:gd name="T24" fmla="*/ 43 w 73"/>
                <a:gd name="T25" fmla="*/ 24 h 86"/>
                <a:gd name="T26" fmla="*/ 41 w 73"/>
                <a:gd name="T27" fmla="*/ 15 h 86"/>
                <a:gd name="T28" fmla="*/ 39 w 73"/>
                <a:gd name="T29" fmla="*/ 6 h 86"/>
                <a:gd name="T30" fmla="*/ 38 w 73"/>
                <a:gd name="T31" fmla="*/ 5 h 86"/>
                <a:gd name="T32" fmla="*/ 29 w 73"/>
                <a:gd name="T33" fmla="*/ 0 h 86"/>
                <a:gd name="T34" fmla="*/ 5 w 73"/>
                <a:gd name="T3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86">
                  <a:moveTo>
                    <a:pt x="5" y="5"/>
                  </a:moveTo>
                  <a:cubicBezTo>
                    <a:pt x="4" y="8"/>
                    <a:pt x="3" y="11"/>
                    <a:pt x="2" y="14"/>
                  </a:cubicBezTo>
                  <a:cubicBezTo>
                    <a:pt x="1" y="19"/>
                    <a:pt x="0" y="25"/>
                    <a:pt x="0" y="30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6" y="83"/>
                    <a:pt x="57" y="81"/>
                    <a:pt x="66" y="78"/>
                  </a:cubicBezTo>
                  <a:cubicBezTo>
                    <a:pt x="69" y="68"/>
                    <a:pt x="71" y="58"/>
                    <a:pt x="73" y="48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1"/>
                    <a:pt x="42" y="18"/>
                    <a:pt x="41" y="15"/>
                  </a:cubicBezTo>
                  <a:cubicBezTo>
                    <a:pt x="41" y="12"/>
                    <a:pt x="40" y="9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Freeform 279">
              <a:extLst>
                <a:ext uri="{FF2B5EF4-FFF2-40B4-BE49-F238E27FC236}">
                  <a16:creationId xmlns:a16="http://schemas.microsoft.com/office/drawing/2014/main" id="{1BC13670-2672-40AC-98E0-F5D2AB0C5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406" y="3975079"/>
              <a:ext cx="76426" cy="110999"/>
            </a:xfrm>
            <a:custGeom>
              <a:avLst/>
              <a:gdLst>
                <a:gd name="T0" fmla="*/ 1 w 25"/>
                <a:gd name="T1" fmla="*/ 4 h 36"/>
                <a:gd name="T2" fmla="*/ 0 w 25"/>
                <a:gd name="T3" fmla="*/ 10 h 36"/>
                <a:gd name="T4" fmla="*/ 3 w 25"/>
                <a:gd name="T5" fmla="*/ 16 h 36"/>
                <a:gd name="T6" fmla="*/ 0 w 25"/>
                <a:gd name="T7" fmla="*/ 31 h 36"/>
                <a:gd name="T8" fmla="*/ 7 w 25"/>
                <a:gd name="T9" fmla="*/ 31 h 36"/>
                <a:gd name="T10" fmla="*/ 11 w 25"/>
                <a:gd name="T11" fmla="*/ 36 h 36"/>
                <a:gd name="T12" fmla="*/ 20 w 25"/>
                <a:gd name="T13" fmla="*/ 29 h 36"/>
                <a:gd name="T14" fmla="*/ 25 w 25"/>
                <a:gd name="T15" fmla="*/ 13 h 36"/>
                <a:gd name="T16" fmla="*/ 20 w 25"/>
                <a:gd name="T17" fmla="*/ 10 h 36"/>
                <a:gd name="T18" fmla="*/ 4 w 25"/>
                <a:gd name="T19" fmla="*/ 0 h 36"/>
                <a:gd name="T20" fmla="*/ 4 w 25"/>
                <a:gd name="T21" fmla="*/ 1 h 36"/>
                <a:gd name="T22" fmla="*/ 1 w 25"/>
                <a:gd name="T23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36">
                  <a:moveTo>
                    <a:pt x="1" y="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21"/>
                    <a:pt x="1" y="26"/>
                    <a:pt x="0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2"/>
                    <a:pt x="22" y="10"/>
                    <a:pt x="20" y="10"/>
                  </a:cubicBezTo>
                  <a:cubicBezTo>
                    <a:pt x="15" y="6"/>
                    <a:pt x="10" y="3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Freeform 280">
              <a:extLst>
                <a:ext uri="{FF2B5EF4-FFF2-40B4-BE49-F238E27FC236}">
                  <a16:creationId xmlns:a16="http://schemas.microsoft.com/office/drawing/2014/main" id="{51171DF4-1D46-4928-A000-02DD749B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703" y="3880458"/>
              <a:ext cx="125556" cy="236555"/>
            </a:xfrm>
            <a:custGeom>
              <a:avLst/>
              <a:gdLst>
                <a:gd name="T0" fmla="*/ 9 w 41"/>
                <a:gd name="T1" fmla="*/ 6 h 77"/>
                <a:gd name="T2" fmla="*/ 11 w 41"/>
                <a:gd name="T3" fmla="*/ 11 h 77"/>
                <a:gd name="T4" fmla="*/ 0 w 41"/>
                <a:gd name="T5" fmla="*/ 15 h 77"/>
                <a:gd name="T6" fmla="*/ 0 w 41"/>
                <a:gd name="T7" fmla="*/ 22 h 77"/>
                <a:gd name="T8" fmla="*/ 7 w 41"/>
                <a:gd name="T9" fmla="*/ 35 h 77"/>
                <a:gd name="T10" fmla="*/ 13 w 41"/>
                <a:gd name="T11" fmla="*/ 35 h 77"/>
                <a:gd name="T12" fmla="*/ 15 w 41"/>
                <a:gd name="T13" fmla="*/ 41 h 77"/>
                <a:gd name="T14" fmla="*/ 12 w 41"/>
                <a:gd name="T15" fmla="*/ 46 h 77"/>
                <a:gd name="T16" fmla="*/ 16 w 41"/>
                <a:gd name="T17" fmla="*/ 49 h 77"/>
                <a:gd name="T18" fmla="*/ 16 w 41"/>
                <a:gd name="T19" fmla="*/ 55 h 77"/>
                <a:gd name="T20" fmla="*/ 14 w 41"/>
                <a:gd name="T21" fmla="*/ 64 h 77"/>
                <a:gd name="T22" fmla="*/ 17 w 41"/>
                <a:gd name="T23" fmla="*/ 68 h 77"/>
                <a:gd name="T24" fmla="*/ 19 w 41"/>
                <a:gd name="T25" fmla="*/ 71 h 77"/>
                <a:gd name="T26" fmla="*/ 20 w 41"/>
                <a:gd name="T27" fmla="*/ 72 h 77"/>
                <a:gd name="T28" fmla="*/ 25 w 41"/>
                <a:gd name="T29" fmla="*/ 77 h 77"/>
                <a:gd name="T30" fmla="*/ 29 w 41"/>
                <a:gd name="T31" fmla="*/ 76 h 77"/>
                <a:gd name="T32" fmla="*/ 34 w 41"/>
                <a:gd name="T33" fmla="*/ 69 h 77"/>
                <a:gd name="T34" fmla="*/ 38 w 41"/>
                <a:gd name="T35" fmla="*/ 66 h 77"/>
                <a:gd name="T36" fmla="*/ 39 w 41"/>
                <a:gd name="T37" fmla="*/ 52 h 77"/>
                <a:gd name="T38" fmla="*/ 36 w 41"/>
                <a:gd name="T39" fmla="*/ 49 h 77"/>
                <a:gd name="T40" fmla="*/ 35 w 41"/>
                <a:gd name="T41" fmla="*/ 43 h 77"/>
                <a:gd name="T42" fmla="*/ 41 w 41"/>
                <a:gd name="T43" fmla="*/ 23 h 77"/>
                <a:gd name="T44" fmla="*/ 31 w 41"/>
                <a:gd name="T45" fmla="*/ 17 h 77"/>
                <a:gd name="T46" fmla="*/ 31 w 41"/>
                <a:gd name="T47" fmla="*/ 17 h 77"/>
                <a:gd name="T48" fmla="*/ 27 w 41"/>
                <a:gd name="T49" fmla="*/ 14 h 77"/>
                <a:gd name="T50" fmla="*/ 26 w 41"/>
                <a:gd name="T51" fmla="*/ 4 h 77"/>
                <a:gd name="T52" fmla="*/ 13 w 41"/>
                <a:gd name="T53" fmla="*/ 0 h 77"/>
                <a:gd name="T54" fmla="*/ 6 w 41"/>
                <a:gd name="T55" fmla="*/ 1 h 77"/>
                <a:gd name="T56" fmla="*/ 7 w 41"/>
                <a:gd name="T57" fmla="*/ 5 h 77"/>
                <a:gd name="T58" fmla="*/ 9 w 41"/>
                <a:gd name="T59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" h="77">
                  <a:moveTo>
                    <a:pt x="9" y="6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7" y="12"/>
                    <a:pt x="4" y="13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5" y="65"/>
                    <a:pt x="16" y="67"/>
                    <a:pt x="17" y="68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20" y="72"/>
                  </a:cubicBezTo>
                  <a:cubicBezTo>
                    <a:pt x="21" y="74"/>
                    <a:pt x="23" y="75"/>
                    <a:pt x="25" y="77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62"/>
                    <a:pt x="39" y="57"/>
                    <a:pt x="39" y="52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7" y="36"/>
                    <a:pt x="39" y="29"/>
                    <a:pt x="41" y="23"/>
                  </a:cubicBezTo>
                  <a:cubicBezTo>
                    <a:pt x="38" y="21"/>
                    <a:pt x="34" y="19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2" y="2"/>
                    <a:pt x="17" y="1"/>
                    <a:pt x="13" y="0"/>
                  </a:cubicBezTo>
                  <a:cubicBezTo>
                    <a:pt x="11" y="0"/>
                    <a:pt x="9" y="0"/>
                    <a:pt x="6" y="1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 281">
              <a:extLst>
                <a:ext uri="{FF2B5EF4-FFF2-40B4-BE49-F238E27FC236}">
                  <a16:creationId xmlns:a16="http://schemas.microsoft.com/office/drawing/2014/main" id="{4781BCD0-AA19-480F-ACF8-92B1347EF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445" y="4086077"/>
              <a:ext cx="163769" cy="221998"/>
            </a:xfrm>
            <a:custGeom>
              <a:avLst/>
              <a:gdLst>
                <a:gd name="T0" fmla="*/ 53 w 53"/>
                <a:gd name="T1" fmla="*/ 21 h 72"/>
                <a:gd name="T2" fmla="*/ 27 w 53"/>
                <a:gd name="T3" fmla="*/ 5 h 72"/>
                <a:gd name="T4" fmla="*/ 18 w 53"/>
                <a:gd name="T5" fmla="*/ 0 h 72"/>
                <a:gd name="T6" fmla="*/ 5 w 53"/>
                <a:gd name="T7" fmla="*/ 26 h 72"/>
                <a:gd name="T8" fmla="*/ 0 w 53"/>
                <a:gd name="T9" fmla="*/ 32 h 72"/>
                <a:gd name="T10" fmla="*/ 2 w 53"/>
                <a:gd name="T11" fmla="*/ 35 h 72"/>
                <a:gd name="T12" fmla="*/ 0 w 53"/>
                <a:gd name="T13" fmla="*/ 47 h 72"/>
                <a:gd name="T14" fmla="*/ 4 w 53"/>
                <a:gd name="T15" fmla="*/ 55 h 72"/>
                <a:gd name="T16" fmla="*/ 12 w 53"/>
                <a:gd name="T17" fmla="*/ 52 h 72"/>
                <a:gd name="T18" fmla="*/ 8 w 53"/>
                <a:gd name="T19" fmla="*/ 62 h 72"/>
                <a:gd name="T20" fmla="*/ 6 w 53"/>
                <a:gd name="T21" fmla="*/ 64 h 72"/>
                <a:gd name="T22" fmla="*/ 8 w 53"/>
                <a:gd name="T23" fmla="*/ 70 h 72"/>
                <a:gd name="T24" fmla="*/ 10 w 53"/>
                <a:gd name="T25" fmla="*/ 70 h 72"/>
                <a:gd name="T26" fmla="*/ 14 w 53"/>
                <a:gd name="T27" fmla="*/ 69 h 72"/>
                <a:gd name="T28" fmla="*/ 20 w 53"/>
                <a:gd name="T29" fmla="*/ 72 h 72"/>
                <a:gd name="T30" fmla="*/ 23 w 53"/>
                <a:gd name="T31" fmla="*/ 64 h 72"/>
                <a:gd name="T32" fmla="*/ 24 w 53"/>
                <a:gd name="T33" fmla="*/ 58 h 72"/>
                <a:gd name="T34" fmla="*/ 33 w 53"/>
                <a:gd name="T35" fmla="*/ 54 h 72"/>
                <a:gd name="T36" fmla="*/ 36 w 53"/>
                <a:gd name="T37" fmla="*/ 47 h 72"/>
                <a:gd name="T38" fmla="*/ 49 w 53"/>
                <a:gd name="T39" fmla="*/ 38 h 72"/>
                <a:gd name="T40" fmla="*/ 50 w 53"/>
                <a:gd name="T41" fmla="*/ 32 h 72"/>
                <a:gd name="T42" fmla="*/ 50 w 53"/>
                <a:gd name="T43" fmla="*/ 24 h 72"/>
                <a:gd name="T44" fmla="*/ 53 w 53"/>
                <a:gd name="T45" fmla="*/ 2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72">
                  <a:moveTo>
                    <a:pt x="53" y="21"/>
                  </a:moveTo>
                  <a:cubicBezTo>
                    <a:pt x="44" y="16"/>
                    <a:pt x="35" y="11"/>
                    <a:pt x="27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9"/>
                    <a:pt x="9" y="17"/>
                    <a:pt x="5" y="26"/>
                  </a:cubicBezTo>
                  <a:cubicBezTo>
                    <a:pt x="3" y="29"/>
                    <a:pt x="1" y="31"/>
                    <a:pt x="0" y="3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5"/>
                    <a:pt x="9" y="59"/>
                    <a:pt x="8" y="62"/>
                  </a:cubicBezTo>
                  <a:cubicBezTo>
                    <a:pt x="8" y="63"/>
                    <a:pt x="7" y="64"/>
                    <a:pt x="6" y="64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1" y="69"/>
                    <a:pt x="22" y="67"/>
                    <a:pt x="23" y="64"/>
                  </a:cubicBezTo>
                  <a:cubicBezTo>
                    <a:pt x="23" y="62"/>
                    <a:pt x="24" y="60"/>
                    <a:pt x="24" y="58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50" y="36"/>
                    <a:pt x="50" y="34"/>
                    <a:pt x="50" y="32"/>
                  </a:cubicBezTo>
                  <a:cubicBezTo>
                    <a:pt x="51" y="30"/>
                    <a:pt x="51" y="27"/>
                    <a:pt x="50" y="24"/>
                  </a:cubicBezTo>
                  <a:lnTo>
                    <a:pt x="53" y="21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reeform 282">
              <a:extLst>
                <a:ext uri="{FF2B5EF4-FFF2-40B4-BE49-F238E27FC236}">
                  <a16:creationId xmlns:a16="http://schemas.microsoft.com/office/drawing/2014/main" id="{069928A9-6B3F-4E3E-90CB-69C644E43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854" y="3743983"/>
              <a:ext cx="351193" cy="527701"/>
            </a:xfrm>
            <a:custGeom>
              <a:avLst/>
              <a:gdLst>
                <a:gd name="T0" fmla="*/ 103 w 114"/>
                <a:gd name="T1" fmla="*/ 96 h 171"/>
                <a:gd name="T2" fmla="*/ 103 w 114"/>
                <a:gd name="T3" fmla="*/ 69 h 171"/>
                <a:gd name="T4" fmla="*/ 82 w 114"/>
                <a:gd name="T5" fmla="*/ 62 h 171"/>
                <a:gd name="T6" fmla="*/ 60 w 114"/>
                <a:gd name="T7" fmla="*/ 57 h 171"/>
                <a:gd name="T8" fmla="*/ 57 w 114"/>
                <a:gd name="T9" fmla="*/ 43 h 171"/>
                <a:gd name="T10" fmla="*/ 54 w 114"/>
                <a:gd name="T11" fmla="*/ 37 h 171"/>
                <a:gd name="T12" fmla="*/ 54 w 114"/>
                <a:gd name="T13" fmla="*/ 19 h 171"/>
                <a:gd name="T14" fmla="*/ 65 w 114"/>
                <a:gd name="T15" fmla="*/ 11 h 171"/>
                <a:gd name="T16" fmla="*/ 73 w 114"/>
                <a:gd name="T17" fmla="*/ 8 h 171"/>
                <a:gd name="T18" fmla="*/ 68 w 114"/>
                <a:gd name="T19" fmla="*/ 0 h 171"/>
                <a:gd name="T20" fmla="*/ 52 w 114"/>
                <a:gd name="T21" fmla="*/ 10 h 171"/>
                <a:gd name="T22" fmla="*/ 37 w 114"/>
                <a:gd name="T23" fmla="*/ 16 h 171"/>
                <a:gd name="T24" fmla="*/ 34 w 114"/>
                <a:gd name="T25" fmla="*/ 29 h 171"/>
                <a:gd name="T26" fmla="*/ 23 w 114"/>
                <a:gd name="T27" fmla="*/ 44 h 171"/>
                <a:gd name="T28" fmla="*/ 19 w 114"/>
                <a:gd name="T29" fmla="*/ 42 h 171"/>
                <a:gd name="T30" fmla="*/ 19 w 114"/>
                <a:gd name="T31" fmla="*/ 45 h 171"/>
                <a:gd name="T32" fmla="*/ 19 w 114"/>
                <a:gd name="T33" fmla="*/ 54 h 171"/>
                <a:gd name="T34" fmla="*/ 15 w 114"/>
                <a:gd name="T35" fmla="*/ 57 h 171"/>
                <a:gd name="T36" fmla="*/ 16 w 114"/>
                <a:gd name="T37" fmla="*/ 94 h 171"/>
                <a:gd name="T38" fmla="*/ 9 w 114"/>
                <a:gd name="T39" fmla="*/ 103 h 171"/>
                <a:gd name="T40" fmla="*/ 0 w 114"/>
                <a:gd name="T41" fmla="*/ 111 h 171"/>
                <a:gd name="T42" fmla="*/ 35 w 114"/>
                <a:gd name="T43" fmla="*/ 132 h 171"/>
                <a:gd name="T44" fmla="*/ 43 w 114"/>
                <a:gd name="T45" fmla="*/ 134 h 171"/>
                <a:gd name="T46" fmla="*/ 79 w 114"/>
                <a:gd name="T47" fmla="*/ 160 h 171"/>
                <a:gd name="T48" fmla="*/ 81 w 114"/>
                <a:gd name="T49" fmla="*/ 171 h 171"/>
                <a:gd name="T50" fmla="*/ 86 w 114"/>
                <a:gd name="T51" fmla="*/ 145 h 171"/>
                <a:gd name="T52" fmla="*/ 84 w 114"/>
                <a:gd name="T53" fmla="*/ 136 h 171"/>
                <a:gd name="T54" fmla="*/ 93 w 114"/>
                <a:gd name="T55" fmla="*/ 133 h 171"/>
                <a:gd name="T56" fmla="*/ 88 w 114"/>
                <a:gd name="T57" fmla="*/ 126 h 171"/>
                <a:gd name="T58" fmla="*/ 95 w 114"/>
                <a:gd name="T59" fmla="*/ 119 h 171"/>
                <a:gd name="T60" fmla="*/ 101 w 114"/>
                <a:gd name="T61" fmla="*/ 113 h 171"/>
                <a:gd name="T62" fmla="*/ 110 w 114"/>
                <a:gd name="T63" fmla="*/ 117 h 171"/>
                <a:gd name="T64" fmla="*/ 106 w 114"/>
                <a:gd name="T65" fmla="*/ 10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171">
                  <a:moveTo>
                    <a:pt x="106" y="101"/>
                  </a:moveTo>
                  <a:cubicBezTo>
                    <a:pt x="103" y="96"/>
                    <a:pt x="103" y="96"/>
                    <a:pt x="103" y="96"/>
                  </a:cubicBezTo>
                  <a:cubicBezTo>
                    <a:pt x="103" y="95"/>
                    <a:pt x="102" y="93"/>
                    <a:pt x="102" y="93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77" y="61"/>
                    <a:pt x="71" y="61"/>
                    <a:pt x="67" y="59"/>
                  </a:cubicBezTo>
                  <a:cubicBezTo>
                    <a:pt x="64" y="59"/>
                    <a:pt x="62" y="58"/>
                    <a:pt x="60" y="57"/>
                  </a:cubicBezTo>
                  <a:cubicBezTo>
                    <a:pt x="60" y="57"/>
                    <a:pt x="60" y="53"/>
                    <a:pt x="59" y="50"/>
                  </a:cubicBezTo>
                  <a:cubicBezTo>
                    <a:pt x="58" y="47"/>
                    <a:pt x="58" y="45"/>
                    <a:pt x="57" y="43"/>
                  </a:cubicBezTo>
                  <a:cubicBezTo>
                    <a:pt x="56" y="41"/>
                    <a:pt x="56" y="40"/>
                    <a:pt x="55" y="38"/>
                  </a:cubicBezTo>
                  <a:cubicBezTo>
                    <a:pt x="55" y="38"/>
                    <a:pt x="55" y="38"/>
                    <a:pt x="54" y="37"/>
                  </a:cubicBezTo>
                  <a:cubicBezTo>
                    <a:pt x="54" y="36"/>
                    <a:pt x="53" y="35"/>
                    <a:pt x="52" y="33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2" y="5"/>
                    <a:pt x="57" y="7"/>
                    <a:pt x="52" y="10"/>
                  </a:cubicBezTo>
                  <a:cubicBezTo>
                    <a:pt x="50" y="11"/>
                    <a:pt x="48" y="12"/>
                    <a:pt x="45" y="13"/>
                  </a:cubicBezTo>
                  <a:cubicBezTo>
                    <a:pt x="43" y="14"/>
                    <a:pt x="40" y="15"/>
                    <a:pt x="37" y="16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7" y="122"/>
                    <a:pt x="26" y="127"/>
                    <a:pt x="35" y="132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3"/>
                    <a:pt x="43" y="133"/>
                    <a:pt x="43" y="134"/>
                  </a:cubicBezTo>
                  <a:cubicBezTo>
                    <a:pt x="49" y="139"/>
                    <a:pt x="55" y="145"/>
                    <a:pt x="62" y="150"/>
                  </a:cubicBezTo>
                  <a:cubicBezTo>
                    <a:pt x="67" y="154"/>
                    <a:pt x="73" y="157"/>
                    <a:pt x="79" y="160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2" y="129"/>
                    <a:pt x="92" y="129"/>
                    <a:pt x="92" y="129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1" y="111"/>
                    <a:pt x="109" y="106"/>
                    <a:pt x="106" y="101"/>
                  </a:cubicBez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7" name="Groupe 166">
              <a:extLst>
                <a:ext uri="{FF2B5EF4-FFF2-40B4-BE49-F238E27FC236}">
                  <a16:creationId xmlns:a16="http://schemas.microsoft.com/office/drawing/2014/main" id="{5E617E2D-A315-495F-B843-8784389D68DD}"/>
                </a:ext>
              </a:extLst>
            </p:cNvPr>
            <p:cNvGrpSpPr/>
            <p:nvPr/>
          </p:nvGrpSpPr>
          <p:grpSpPr>
            <a:xfrm>
              <a:off x="3591476" y="4702943"/>
              <a:ext cx="240195" cy="1384759"/>
              <a:chOff x="2370137" y="4564063"/>
              <a:chExt cx="209550" cy="1208087"/>
            </a:xfrm>
            <a:solidFill>
              <a:srgbClr val="D9D9D9"/>
            </a:solidFill>
          </p:grpSpPr>
          <p:sp>
            <p:nvSpPr>
              <p:cNvPr id="200" name="Freeform 283">
                <a:extLst>
                  <a:ext uri="{FF2B5EF4-FFF2-40B4-BE49-F238E27FC236}">
                    <a16:creationId xmlns:a16="http://schemas.microsoft.com/office/drawing/2014/main" id="{0851101D-A94C-4085-A447-72DCA6E69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950" y="5334000"/>
                <a:ext cx="19050" cy="50800"/>
              </a:xfrm>
              <a:custGeom>
                <a:avLst/>
                <a:gdLst>
                  <a:gd name="T0" fmla="*/ 12 w 12"/>
                  <a:gd name="T1" fmla="*/ 19 h 32"/>
                  <a:gd name="T2" fmla="*/ 12 w 12"/>
                  <a:gd name="T3" fmla="*/ 0 h 32"/>
                  <a:gd name="T4" fmla="*/ 2 w 12"/>
                  <a:gd name="T5" fmla="*/ 2 h 32"/>
                  <a:gd name="T6" fmla="*/ 0 w 12"/>
                  <a:gd name="T7" fmla="*/ 32 h 32"/>
                  <a:gd name="T8" fmla="*/ 7 w 12"/>
                  <a:gd name="T9" fmla="*/ 32 h 32"/>
                  <a:gd name="T10" fmla="*/ 12 w 12"/>
                  <a:gd name="T11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2">
                    <a:moveTo>
                      <a:pt x="12" y="19"/>
                    </a:moveTo>
                    <a:lnTo>
                      <a:pt x="12" y="0"/>
                    </a:lnTo>
                    <a:lnTo>
                      <a:pt x="2" y="2"/>
                    </a:lnTo>
                    <a:lnTo>
                      <a:pt x="0" y="32"/>
                    </a:lnTo>
                    <a:lnTo>
                      <a:pt x="7" y="32"/>
                    </a:lnTo>
                    <a:lnTo>
                      <a:pt x="12" y="1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" name="Freeform 284">
                <a:extLst>
                  <a:ext uri="{FF2B5EF4-FFF2-40B4-BE49-F238E27FC236}">
                    <a16:creationId xmlns:a16="http://schemas.microsoft.com/office/drawing/2014/main" id="{9A8084AC-41E4-4A93-93D2-F1CDB5AC3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012" y="5441950"/>
                <a:ext cx="17462" cy="20637"/>
              </a:xfrm>
              <a:custGeom>
                <a:avLst/>
                <a:gdLst>
                  <a:gd name="T0" fmla="*/ 0 w 11"/>
                  <a:gd name="T1" fmla="*/ 8 h 13"/>
                  <a:gd name="T2" fmla="*/ 5 w 11"/>
                  <a:gd name="T3" fmla="*/ 10 h 13"/>
                  <a:gd name="T4" fmla="*/ 9 w 11"/>
                  <a:gd name="T5" fmla="*/ 13 h 13"/>
                  <a:gd name="T6" fmla="*/ 11 w 11"/>
                  <a:gd name="T7" fmla="*/ 3 h 13"/>
                  <a:gd name="T8" fmla="*/ 9 w 11"/>
                  <a:gd name="T9" fmla="*/ 0 h 13"/>
                  <a:gd name="T10" fmla="*/ 2 w 11"/>
                  <a:gd name="T11" fmla="*/ 0 h 13"/>
                  <a:gd name="T12" fmla="*/ 0 w 11"/>
                  <a:gd name="T1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3">
                    <a:moveTo>
                      <a:pt x="0" y="8"/>
                    </a:moveTo>
                    <a:lnTo>
                      <a:pt x="5" y="10"/>
                    </a:lnTo>
                    <a:lnTo>
                      <a:pt x="9" y="13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Freeform 285">
                <a:extLst>
                  <a:ext uri="{FF2B5EF4-FFF2-40B4-BE49-F238E27FC236}">
                    <a16:creationId xmlns:a16="http://schemas.microsoft.com/office/drawing/2014/main" id="{26A37B3E-6E96-4AAE-BCFD-C89E343B4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312" y="5538788"/>
                <a:ext cx="11112" cy="20637"/>
              </a:xfrm>
              <a:custGeom>
                <a:avLst/>
                <a:gdLst>
                  <a:gd name="T0" fmla="*/ 7 w 7"/>
                  <a:gd name="T1" fmla="*/ 3 h 13"/>
                  <a:gd name="T2" fmla="*/ 3 w 7"/>
                  <a:gd name="T3" fmla="*/ 0 h 13"/>
                  <a:gd name="T4" fmla="*/ 0 w 7"/>
                  <a:gd name="T5" fmla="*/ 5 h 13"/>
                  <a:gd name="T6" fmla="*/ 0 w 7"/>
                  <a:gd name="T7" fmla="*/ 13 h 13"/>
                  <a:gd name="T8" fmla="*/ 7 w 7"/>
                  <a:gd name="T9" fmla="*/ 10 h 13"/>
                  <a:gd name="T10" fmla="*/ 7 w 7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3">
                    <a:moveTo>
                      <a:pt x="7" y="3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" name="Freeform 286">
                <a:extLst>
                  <a:ext uri="{FF2B5EF4-FFF2-40B4-BE49-F238E27FC236}">
                    <a16:creationId xmlns:a16="http://schemas.microsoft.com/office/drawing/2014/main" id="{07CB4172-BDFD-4FDD-BAC9-36F648EA3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425" y="5610225"/>
                <a:ext cx="9525" cy="23812"/>
              </a:xfrm>
              <a:custGeom>
                <a:avLst/>
                <a:gdLst>
                  <a:gd name="T0" fmla="*/ 6 w 6"/>
                  <a:gd name="T1" fmla="*/ 2 h 15"/>
                  <a:gd name="T2" fmla="*/ 3 w 6"/>
                  <a:gd name="T3" fmla="*/ 0 h 15"/>
                  <a:gd name="T4" fmla="*/ 0 w 6"/>
                  <a:gd name="T5" fmla="*/ 0 h 15"/>
                  <a:gd name="T6" fmla="*/ 0 w 6"/>
                  <a:gd name="T7" fmla="*/ 12 h 15"/>
                  <a:gd name="T8" fmla="*/ 3 w 6"/>
                  <a:gd name="T9" fmla="*/ 15 h 15"/>
                  <a:gd name="T10" fmla="*/ 6 w 6"/>
                  <a:gd name="T11" fmla="*/ 12 h 15"/>
                  <a:gd name="T12" fmla="*/ 6 w 6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5">
                    <a:moveTo>
                      <a:pt x="6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6" y="1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Freeform 287">
                <a:extLst>
                  <a:ext uri="{FF2B5EF4-FFF2-40B4-BE49-F238E27FC236}">
                    <a16:creationId xmlns:a16="http://schemas.microsoft.com/office/drawing/2014/main" id="{B8AECA31-F8C7-4CEC-A4ED-CD5C33580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175" y="5722938"/>
                <a:ext cx="23812" cy="15875"/>
              </a:xfrm>
              <a:custGeom>
                <a:avLst/>
                <a:gdLst>
                  <a:gd name="T0" fmla="*/ 0 w 15"/>
                  <a:gd name="T1" fmla="*/ 4 h 10"/>
                  <a:gd name="T2" fmla="*/ 5 w 15"/>
                  <a:gd name="T3" fmla="*/ 10 h 10"/>
                  <a:gd name="T4" fmla="*/ 12 w 15"/>
                  <a:gd name="T5" fmla="*/ 10 h 10"/>
                  <a:gd name="T6" fmla="*/ 15 w 15"/>
                  <a:gd name="T7" fmla="*/ 7 h 10"/>
                  <a:gd name="T8" fmla="*/ 5 w 15"/>
                  <a:gd name="T9" fmla="*/ 0 h 10"/>
                  <a:gd name="T10" fmla="*/ 0 w 15"/>
                  <a:gd name="T1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0" y="4"/>
                    </a:moveTo>
                    <a:lnTo>
                      <a:pt x="5" y="10"/>
                    </a:lnTo>
                    <a:lnTo>
                      <a:pt x="12" y="10"/>
                    </a:lnTo>
                    <a:lnTo>
                      <a:pt x="15" y="7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Freeform 288">
                <a:extLst>
                  <a:ext uri="{FF2B5EF4-FFF2-40B4-BE49-F238E27FC236}">
                    <a16:creationId xmlns:a16="http://schemas.microsoft.com/office/drawing/2014/main" id="{D40F0FA2-A79D-49B4-A5D7-EAC18E16B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337" y="5738813"/>
                <a:ext cx="17462" cy="14287"/>
              </a:xfrm>
              <a:custGeom>
                <a:avLst/>
                <a:gdLst>
                  <a:gd name="T0" fmla="*/ 0 w 11"/>
                  <a:gd name="T1" fmla="*/ 6 h 9"/>
                  <a:gd name="T2" fmla="*/ 0 w 11"/>
                  <a:gd name="T3" fmla="*/ 9 h 9"/>
                  <a:gd name="T4" fmla="*/ 10 w 11"/>
                  <a:gd name="T5" fmla="*/ 9 h 9"/>
                  <a:gd name="T6" fmla="*/ 11 w 11"/>
                  <a:gd name="T7" fmla="*/ 2 h 9"/>
                  <a:gd name="T8" fmla="*/ 1 w 11"/>
                  <a:gd name="T9" fmla="*/ 0 h 9"/>
                  <a:gd name="T10" fmla="*/ 0 w 11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6"/>
                    </a:moveTo>
                    <a:lnTo>
                      <a:pt x="0" y="9"/>
                    </a:lnTo>
                    <a:lnTo>
                      <a:pt x="10" y="9"/>
                    </a:lnTo>
                    <a:lnTo>
                      <a:pt x="11" y="2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Freeform 289">
                <a:extLst>
                  <a:ext uri="{FF2B5EF4-FFF2-40B4-BE49-F238E27FC236}">
                    <a16:creationId xmlns:a16="http://schemas.microsoft.com/office/drawing/2014/main" id="{10B6DDC5-A7BC-45D0-A43E-50FF0C1CA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950" y="5653088"/>
                <a:ext cx="14287" cy="19050"/>
              </a:xfrm>
              <a:custGeom>
                <a:avLst/>
                <a:gdLst>
                  <a:gd name="T0" fmla="*/ 9 w 9"/>
                  <a:gd name="T1" fmla="*/ 7 h 12"/>
                  <a:gd name="T2" fmla="*/ 0 w 9"/>
                  <a:gd name="T3" fmla="*/ 0 h 12"/>
                  <a:gd name="T4" fmla="*/ 0 w 9"/>
                  <a:gd name="T5" fmla="*/ 4 h 12"/>
                  <a:gd name="T6" fmla="*/ 0 w 9"/>
                  <a:gd name="T7" fmla="*/ 9 h 12"/>
                  <a:gd name="T8" fmla="*/ 4 w 9"/>
                  <a:gd name="T9" fmla="*/ 12 h 12"/>
                  <a:gd name="T10" fmla="*/ 9 w 9"/>
                  <a:gd name="T11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2">
                    <a:moveTo>
                      <a:pt x="9" y="7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4" y="12"/>
                    </a:lnTo>
                    <a:lnTo>
                      <a:pt x="9" y="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Freeform 290">
                <a:extLst>
                  <a:ext uri="{FF2B5EF4-FFF2-40B4-BE49-F238E27FC236}">
                    <a16:creationId xmlns:a16="http://schemas.microsoft.com/office/drawing/2014/main" id="{E64ED862-FAD0-41EA-8C54-F1E5E3312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950" y="5688013"/>
                <a:ext cx="22225" cy="30162"/>
              </a:xfrm>
              <a:custGeom>
                <a:avLst/>
                <a:gdLst>
                  <a:gd name="T0" fmla="*/ 6 w 14"/>
                  <a:gd name="T1" fmla="*/ 0 h 19"/>
                  <a:gd name="T2" fmla="*/ 0 w 14"/>
                  <a:gd name="T3" fmla="*/ 7 h 19"/>
                  <a:gd name="T4" fmla="*/ 9 w 14"/>
                  <a:gd name="T5" fmla="*/ 19 h 19"/>
                  <a:gd name="T6" fmla="*/ 14 w 14"/>
                  <a:gd name="T7" fmla="*/ 16 h 19"/>
                  <a:gd name="T8" fmla="*/ 11 w 14"/>
                  <a:gd name="T9" fmla="*/ 5 h 19"/>
                  <a:gd name="T10" fmla="*/ 6 w 1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9">
                    <a:moveTo>
                      <a:pt x="6" y="0"/>
                    </a:moveTo>
                    <a:lnTo>
                      <a:pt x="0" y="7"/>
                    </a:lnTo>
                    <a:lnTo>
                      <a:pt x="9" y="19"/>
                    </a:lnTo>
                    <a:lnTo>
                      <a:pt x="14" y="16"/>
                    </a:lnTo>
                    <a:lnTo>
                      <a:pt x="11" y="5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Freeform 291">
                <a:extLst>
                  <a:ext uri="{FF2B5EF4-FFF2-40B4-BE49-F238E27FC236}">
                    <a16:creationId xmlns:a16="http://schemas.microsoft.com/office/drawing/2014/main" id="{3791F7AB-A2BC-46E0-9DA2-636A9CF4B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137" y="4564063"/>
                <a:ext cx="209550" cy="1162050"/>
              </a:xfrm>
              <a:custGeom>
                <a:avLst/>
                <a:gdLst>
                  <a:gd name="T0" fmla="*/ 26 w 78"/>
                  <a:gd name="T1" fmla="*/ 399 h 433"/>
                  <a:gd name="T2" fmla="*/ 26 w 78"/>
                  <a:gd name="T3" fmla="*/ 379 h 433"/>
                  <a:gd name="T4" fmla="*/ 27 w 78"/>
                  <a:gd name="T5" fmla="*/ 370 h 433"/>
                  <a:gd name="T6" fmla="*/ 21 w 78"/>
                  <a:gd name="T7" fmla="*/ 351 h 433"/>
                  <a:gd name="T8" fmla="*/ 33 w 78"/>
                  <a:gd name="T9" fmla="*/ 327 h 433"/>
                  <a:gd name="T10" fmla="*/ 31 w 78"/>
                  <a:gd name="T11" fmla="*/ 301 h 433"/>
                  <a:gd name="T12" fmla="*/ 35 w 78"/>
                  <a:gd name="T13" fmla="*/ 260 h 433"/>
                  <a:gd name="T14" fmla="*/ 40 w 78"/>
                  <a:gd name="T15" fmla="*/ 232 h 433"/>
                  <a:gd name="T16" fmla="*/ 50 w 78"/>
                  <a:gd name="T17" fmla="*/ 186 h 433"/>
                  <a:gd name="T18" fmla="*/ 55 w 78"/>
                  <a:gd name="T19" fmla="*/ 134 h 433"/>
                  <a:gd name="T20" fmla="*/ 64 w 78"/>
                  <a:gd name="T21" fmla="*/ 98 h 433"/>
                  <a:gd name="T22" fmla="*/ 78 w 78"/>
                  <a:gd name="T23" fmla="*/ 67 h 433"/>
                  <a:gd name="T24" fmla="*/ 64 w 78"/>
                  <a:gd name="T25" fmla="*/ 27 h 433"/>
                  <a:gd name="T26" fmla="*/ 43 w 78"/>
                  <a:gd name="T27" fmla="*/ 14 h 433"/>
                  <a:gd name="T28" fmla="*/ 46 w 78"/>
                  <a:gd name="T29" fmla="*/ 80 h 433"/>
                  <a:gd name="T30" fmla="*/ 37 w 78"/>
                  <a:gd name="T31" fmla="*/ 141 h 433"/>
                  <a:gd name="T32" fmla="*/ 32 w 78"/>
                  <a:gd name="T33" fmla="*/ 150 h 433"/>
                  <a:gd name="T34" fmla="*/ 20 w 78"/>
                  <a:gd name="T35" fmla="*/ 228 h 433"/>
                  <a:gd name="T36" fmla="*/ 17 w 78"/>
                  <a:gd name="T37" fmla="*/ 223 h 433"/>
                  <a:gd name="T38" fmla="*/ 20 w 78"/>
                  <a:gd name="T39" fmla="*/ 256 h 433"/>
                  <a:gd name="T40" fmla="*/ 14 w 78"/>
                  <a:gd name="T41" fmla="*/ 282 h 433"/>
                  <a:gd name="T42" fmla="*/ 19 w 78"/>
                  <a:gd name="T43" fmla="*/ 277 h 433"/>
                  <a:gd name="T44" fmla="*/ 18 w 78"/>
                  <a:gd name="T45" fmla="*/ 309 h 433"/>
                  <a:gd name="T46" fmla="*/ 17 w 78"/>
                  <a:gd name="T47" fmla="*/ 332 h 433"/>
                  <a:gd name="T48" fmla="*/ 10 w 78"/>
                  <a:gd name="T49" fmla="*/ 342 h 433"/>
                  <a:gd name="T50" fmla="*/ 10 w 78"/>
                  <a:gd name="T51" fmla="*/ 338 h 433"/>
                  <a:gd name="T52" fmla="*/ 4 w 78"/>
                  <a:gd name="T53" fmla="*/ 335 h 433"/>
                  <a:gd name="T54" fmla="*/ 0 w 78"/>
                  <a:gd name="T55" fmla="*/ 352 h 433"/>
                  <a:gd name="T56" fmla="*/ 5 w 78"/>
                  <a:gd name="T57" fmla="*/ 347 h 433"/>
                  <a:gd name="T58" fmla="*/ 13 w 78"/>
                  <a:gd name="T59" fmla="*/ 348 h 433"/>
                  <a:gd name="T60" fmla="*/ 12 w 78"/>
                  <a:gd name="T61" fmla="*/ 361 h 433"/>
                  <a:gd name="T62" fmla="*/ 12 w 78"/>
                  <a:gd name="T63" fmla="*/ 368 h 433"/>
                  <a:gd name="T64" fmla="*/ 6 w 78"/>
                  <a:gd name="T65" fmla="*/ 371 h 433"/>
                  <a:gd name="T66" fmla="*/ 6 w 78"/>
                  <a:gd name="T67" fmla="*/ 386 h 433"/>
                  <a:gd name="T68" fmla="*/ 13 w 78"/>
                  <a:gd name="T69" fmla="*/ 385 h 433"/>
                  <a:gd name="T70" fmla="*/ 17 w 78"/>
                  <a:gd name="T71" fmla="*/ 403 h 433"/>
                  <a:gd name="T72" fmla="*/ 21 w 78"/>
                  <a:gd name="T73" fmla="*/ 416 h 433"/>
                  <a:gd name="T74" fmla="*/ 25 w 78"/>
                  <a:gd name="T75" fmla="*/ 418 h 433"/>
                  <a:gd name="T76" fmla="*/ 21 w 78"/>
                  <a:gd name="T77" fmla="*/ 424 h 433"/>
                  <a:gd name="T78" fmla="*/ 26 w 78"/>
                  <a:gd name="T79" fmla="*/ 428 h 433"/>
                  <a:gd name="T80" fmla="*/ 32 w 78"/>
                  <a:gd name="T81" fmla="*/ 424 h 433"/>
                  <a:gd name="T82" fmla="*/ 29 w 78"/>
                  <a:gd name="T83" fmla="*/ 432 h 433"/>
                  <a:gd name="T84" fmla="*/ 38 w 78"/>
                  <a:gd name="T85" fmla="*/ 419 h 433"/>
                  <a:gd name="T86" fmla="*/ 38 w 78"/>
                  <a:gd name="T87" fmla="*/ 41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" h="433">
                    <a:moveTo>
                      <a:pt x="32" y="399"/>
                    </a:moveTo>
                    <a:cubicBezTo>
                      <a:pt x="26" y="399"/>
                      <a:pt x="26" y="399"/>
                      <a:pt x="26" y="399"/>
                    </a:cubicBezTo>
                    <a:cubicBezTo>
                      <a:pt x="24" y="390"/>
                      <a:pt x="24" y="390"/>
                      <a:pt x="24" y="390"/>
                    </a:cubicBezTo>
                    <a:cubicBezTo>
                      <a:pt x="26" y="379"/>
                      <a:pt x="26" y="379"/>
                      <a:pt x="26" y="379"/>
                    </a:cubicBezTo>
                    <a:cubicBezTo>
                      <a:pt x="27" y="372"/>
                      <a:pt x="27" y="372"/>
                      <a:pt x="27" y="372"/>
                    </a:cubicBezTo>
                    <a:cubicBezTo>
                      <a:pt x="27" y="370"/>
                      <a:pt x="27" y="370"/>
                      <a:pt x="27" y="370"/>
                    </a:cubicBezTo>
                    <a:cubicBezTo>
                      <a:pt x="25" y="363"/>
                      <a:pt x="25" y="363"/>
                      <a:pt x="25" y="363"/>
                    </a:cubicBezTo>
                    <a:cubicBezTo>
                      <a:pt x="21" y="351"/>
                      <a:pt x="21" y="351"/>
                      <a:pt x="21" y="351"/>
                    </a:cubicBezTo>
                    <a:cubicBezTo>
                      <a:pt x="26" y="334"/>
                      <a:pt x="26" y="334"/>
                      <a:pt x="26" y="334"/>
                    </a:cubicBezTo>
                    <a:cubicBezTo>
                      <a:pt x="33" y="327"/>
                      <a:pt x="33" y="327"/>
                      <a:pt x="33" y="327"/>
                    </a:cubicBezTo>
                    <a:cubicBezTo>
                      <a:pt x="35" y="310"/>
                      <a:pt x="35" y="310"/>
                      <a:pt x="35" y="310"/>
                    </a:cubicBezTo>
                    <a:cubicBezTo>
                      <a:pt x="31" y="301"/>
                      <a:pt x="31" y="301"/>
                      <a:pt x="31" y="301"/>
                    </a:cubicBezTo>
                    <a:cubicBezTo>
                      <a:pt x="32" y="266"/>
                      <a:pt x="32" y="266"/>
                      <a:pt x="32" y="266"/>
                    </a:cubicBezTo>
                    <a:cubicBezTo>
                      <a:pt x="35" y="260"/>
                      <a:pt x="35" y="260"/>
                      <a:pt x="35" y="260"/>
                    </a:cubicBezTo>
                    <a:cubicBezTo>
                      <a:pt x="35" y="254"/>
                      <a:pt x="35" y="254"/>
                      <a:pt x="35" y="254"/>
                    </a:cubicBezTo>
                    <a:cubicBezTo>
                      <a:pt x="40" y="232"/>
                      <a:pt x="40" y="232"/>
                      <a:pt x="40" y="232"/>
                    </a:cubicBezTo>
                    <a:cubicBezTo>
                      <a:pt x="40" y="225"/>
                      <a:pt x="40" y="225"/>
                      <a:pt x="40" y="225"/>
                    </a:cubicBezTo>
                    <a:cubicBezTo>
                      <a:pt x="50" y="186"/>
                      <a:pt x="50" y="186"/>
                      <a:pt x="50" y="186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55" y="134"/>
                      <a:pt x="55" y="134"/>
                      <a:pt x="55" y="134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77" y="85"/>
                      <a:pt x="77" y="85"/>
                      <a:pt x="77" y="85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6" y="20"/>
                      <a:pt x="48" y="26"/>
                      <a:pt x="50" y="32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5" y="152"/>
                      <a:pt x="35" y="152"/>
                      <a:pt x="35" y="152"/>
                    </a:cubicBezTo>
                    <a:cubicBezTo>
                      <a:pt x="32" y="150"/>
                      <a:pt x="32" y="150"/>
                      <a:pt x="32" y="150"/>
                    </a:cubicBezTo>
                    <a:cubicBezTo>
                      <a:pt x="31" y="166"/>
                      <a:pt x="31" y="181"/>
                      <a:pt x="31" y="196"/>
                    </a:cubicBezTo>
                    <a:cubicBezTo>
                      <a:pt x="20" y="228"/>
                      <a:pt x="20" y="228"/>
                      <a:pt x="20" y="228"/>
                    </a:cubicBezTo>
                    <a:cubicBezTo>
                      <a:pt x="17" y="228"/>
                      <a:pt x="17" y="228"/>
                      <a:pt x="17" y="228"/>
                    </a:cubicBezTo>
                    <a:cubicBezTo>
                      <a:pt x="17" y="223"/>
                      <a:pt x="17" y="223"/>
                      <a:pt x="17" y="223"/>
                    </a:cubicBezTo>
                    <a:cubicBezTo>
                      <a:pt x="17" y="229"/>
                      <a:pt x="17" y="236"/>
                      <a:pt x="18" y="242"/>
                    </a:cubicBezTo>
                    <a:cubicBezTo>
                      <a:pt x="18" y="247"/>
                      <a:pt x="19" y="251"/>
                      <a:pt x="20" y="256"/>
                    </a:cubicBezTo>
                    <a:cubicBezTo>
                      <a:pt x="17" y="262"/>
                      <a:pt x="16" y="267"/>
                      <a:pt x="14" y="273"/>
                    </a:cubicBezTo>
                    <a:cubicBezTo>
                      <a:pt x="14" y="276"/>
                      <a:pt x="14" y="279"/>
                      <a:pt x="14" y="282"/>
                    </a:cubicBezTo>
                    <a:cubicBezTo>
                      <a:pt x="18" y="282"/>
                      <a:pt x="18" y="282"/>
                      <a:pt x="18" y="282"/>
                    </a:cubicBezTo>
                    <a:cubicBezTo>
                      <a:pt x="19" y="277"/>
                      <a:pt x="19" y="277"/>
                      <a:pt x="19" y="277"/>
                    </a:cubicBezTo>
                    <a:cubicBezTo>
                      <a:pt x="23" y="280"/>
                      <a:pt x="23" y="280"/>
                      <a:pt x="23" y="280"/>
                    </a:cubicBezTo>
                    <a:cubicBezTo>
                      <a:pt x="22" y="290"/>
                      <a:pt x="20" y="300"/>
                      <a:pt x="18" y="309"/>
                    </a:cubicBezTo>
                    <a:cubicBezTo>
                      <a:pt x="20" y="312"/>
                      <a:pt x="20" y="312"/>
                      <a:pt x="20" y="312"/>
                    </a:cubicBezTo>
                    <a:cubicBezTo>
                      <a:pt x="19" y="319"/>
                      <a:pt x="18" y="326"/>
                      <a:pt x="17" y="332"/>
                    </a:cubicBezTo>
                    <a:cubicBezTo>
                      <a:pt x="17" y="335"/>
                      <a:pt x="16" y="337"/>
                      <a:pt x="15" y="339"/>
                    </a:cubicBezTo>
                    <a:cubicBezTo>
                      <a:pt x="10" y="342"/>
                      <a:pt x="10" y="342"/>
                      <a:pt x="10" y="342"/>
                    </a:cubicBezTo>
                    <a:cubicBezTo>
                      <a:pt x="7" y="341"/>
                      <a:pt x="7" y="341"/>
                      <a:pt x="7" y="341"/>
                    </a:cubicBezTo>
                    <a:cubicBezTo>
                      <a:pt x="10" y="338"/>
                      <a:pt x="10" y="338"/>
                      <a:pt x="10" y="338"/>
                    </a:cubicBezTo>
                    <a:cubicBezTo>
                      <a:pt x="9" y="336"/>
                      <a:pt x="9" y="336"/>
                      <a:pt x="9" y="336"/>
                    </a:cubicBezTo>
                    <a:cubicBezTo>
                      <a:pt x="4" y="335"/>
                      <a:pt x="4" y="335"/>
                      <a:pt x="4" y="335"/>
                    </a:cubicBezTo>
                    <a:cubicBezTo>
                      <a:pt x="3" y="339"/>
                      <a:pt x="2" y="343"/>
                      <a:pt x="1" y="347"/>
                    </a:cubicBezTo>
                    <a:cubicBezTo>
                      <a:pt x="0" y="348"/>
                      <a:pt x="0" y="350"/>
                      <a:pt x="0" y="352"/>
                    </a:cubicBezTo>
                    <a:cubicBezTo>
                      <a:pt x="3" y="351"/>
                      <a:pt x="3" y="351"/>
                      <a:pt x="3" y="351"/>
                    </a:cubicBezTo>
                    <a:cubicBezTo>
                      <a:pt x="5" y="347"/>
                      <a:pt x="5" y="347"/>
                      <a:pt x="5" y="347"/>
                    </a:cubicBezTo>
                    <a:cubicBezTo>
                      <a:pt x="9" y="349"/>
                      <a:pt x="9" y="349"/>
                      <a:pt x="9" y="349"/>
                    </a:cubicBezTo>
                    <a:cubicBezTo>
                      <a:pt x="13" y="348"/>
                      <a:pt x="13" y="348"/>
                      <a:pt x="13" y="348"/>
                    </a:cubicBezTo>
                    <a:cubicBezTo>
                      <a:pt x="10" y="356"/>
                      <a:pt x="10" y="356"/>
                      <a:pt x="10" y="356"/>
                    </a:cubicBezTo>
                    <a:cubicBezTo>
                      <a:pt x="12" y="361"/>
                      <a:pt x="12" y="361"/>
                      <a:pt x="12" y="361"/>
                    </a:cubicBezTo>
                    <a:cubicBezTo>
                      <a:pt x="9" y="364"/>
                      <a:pt x="9" y="364"/>
                      <a:pt x="9" y="364"/>
                    </a:cubicBezTo>
                    <a:cubicBezTo>
                      <a:pt x="12" y="368"/>
                      <a:pt x="12" y="368"/>
                      <a:pt x="12" y="368"/>
                    </a:cubicBezTo>
                    <a:cubicBezTo>
                      <a:pt x="11" y="373"/>
                      <a:pt x="11" y="373"/>
                      <a:pt x="11" y="373"/>
                    </a:cubicBezTo>
                    <a:cubicBezTo>
                      <a:pt x="6" y="371"/>
                      <a:pt x="6" y="371"/>
                      <a:pt x="6" y="371"/>
                    </a:cubicBezTo>
                    <a:cubicBezTo>
                      <a:pt x="3" y="376"/>
                      <a:pt x="3" y="376"/>
                      <a:pt x="3" y="376"/>
                    </a:cubicBezTo>
                    <a:cubicBezTo>
                      <a:pt x="6" y="386"/>
                      <a:pt x="6" y="386"/>
                      <a:pt x="6" y="386"/>
                    </a:cubicBezTo>
                    <a:cubicBezTo>
                      <a:pt x="12" y="381"/>
                      <a:pt x="12" y="381"/>
                      <a:pt x="12" y="381"/>
                    </a:cubicBezTo>
                    <a:cubicBezTo>
                      <a:pt x="13" y="385"/>
                      <a:pt x="13" y="385"/>
                      <a:pt x="13" y="385"/>
                    </a:cubicBezTo>
                    <a:cubicBezTo>
                      <a:pt x="11" y="389"/>
                      <a:pt x="11" y="389"/>
                      <a:pt x="11" y="389"/>
                    </a:cubicBezTo>
                    <a:cubicBezTo>
                      <a:pt x="13" y="393"/>
                      <a:pt x="15" y="398"/>
                      <a:pt x="17" y="403"/>
                    </a:cubicBezTo>
                    <a:cubicBezTo>
                      <a:pt x="17" y="411"/>
                      <a:pt x="17" y="411"/>
                      <a:pt x="17" y="411"/>
                    </a:cubicBezTo>
                    <a:cubicBezTo>
                      <a:pt x="21" y="416"/>
                      <a:pt x="21" y="416"/>
                      <a:pt x="21" y="416"/>
                    </a:cubicBezTo>
                    <a:cubicBezTo>
                      <a:pt x="20" y="420"/>
                      <a:pt x="20" y="420"/>
                      <a:pt x="20" y="420"/>
                    </a:cubicBezTo>
                    <a:cubicBezTo>
                      <a:pt x="25" y="418"/>
                      <a:pt x="25" y="418"/>
                      <a:pt x="25" y="418"/>
                    </a:cubicBezTo>
                    <a:cubicBezTo>
                      <a:pt x="27" y="420"/>
                      <a:pt x="27" y="420"/>
                      <a:pt x="27" y="420"/>
                    </a:cubicBezTo>
                    <a:cubicBezTo>
                      <a:pt x="21" y="424"/>
                      <a:pt x="21" y="424"/>
                      <a:pt x="21" y="424"/>
                    </a:cubicBezTo>
                    <a:cubicBezTo>
                      <a:pt x="25" y="430"/>
                      <a:pt x="25" y="430"/>
                      <a:pt x="25" y="430"/>
                    </a:cubicBezTo>
                    <a:cubicBezTo>
                      <a:pt x="25" y="429"/>
                      <a:pt x="25" y="428"/>
                      <a:pt x="26" y="428"/>
                    </a:cubicBezTo>
                    <a:cubicBezTo>
                      <a:pt x="27" y="425"/>
                      <a:pt x="28" y="423"/>
                      <a:pt x="29" y="421"/>
                    </a:cubicBezTo>
                    <a:cubicBezTo>
                      <a:pt x="32" y="424"/>
                      <a:pt x="32" y="424"/>
                      <a:pt x="32" y="424"/>
                    </a:cubicBezTo>
                    <a:cubicBezTo>
                      <a:pt x="29" y="429"/>
                      <a:pt x="29" y="429"/>
                      <a:pt x="29" y="429"/>
                    </a:cubicBezTo>
                    <a:cubicBezTo>
                      <a:pt x="29" y="432"/>
                      <a:pt x="29" y="432"/>
                      <a:pt x="29" y="432"/>
                    </a:cubicBezTo>
                    <a:cubicBezTo>
                      <a:pt x="37" y="433"/>
                      <a:pt x="37" y="433"/>
                      <a:pt x="37" y="433"/>
                    </a:cubicBezTo>
                    <a:cubicBezTo>
                      <a:pt x="38" y="419"/>
                      <a:pt x="38" y="419"/>
                      <a:pt x="38" y="419"/>
                    </a:cubicBezTo>
                    <a:cubicBezTo>
                      <a:pt x="43" y="416"/>
                      <a:pt x="43" y="416"/>
                      <a:pt x="43" y="416"/>
                    </a:cubicBezTo>
                    <a:cubicBezTo>
                      <a:pt x="38" y="410"/>
                      <a:pt x="38" y="410"/>
                      <a:pt x="38" y="410"/>
                    </a:cubicBezTo>
                    <a:lnTo>
                      <a:pt x="32" y="39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Freeform 292">
                <a:extLst>
                  <a:ext uri="{FF2B5EF4-FFF2-40B4-BE49-F238E27FC236}">
                    <a16:creationId xmlns:a16="http://schemas.microsoft.com/office/drawing/2014/main" id="{C0BF8A9B-5656-45DC-AE42-1AE635931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912" y="5688013"/>
                <a:ext cx="66675" cy="84137"/>
              </a:xfrm>
              <a:custGeom>
                <a:avLst/>
                <a:gdLst>
                  <a:gd name="T0" fmla="*/ 22 w 25"/>
                  <a:gd name="T1" fmla="*/ 5 h 31"/>
                  <a:gd name="T2" fmla="*/ 13 w 25"/>
                  <a:gd name="T3" fmla="*/ 0 h 31"/>
                  <a:gd name="T4" fmla="*/ 10 w 25"/>
                  <a:gd name="T5" fmla="*/ 4 h 31"/>
                  <a:gd name="T6" fmla="*/ 5 w 25"/>
                  <a:gd name="T7" fmla="*/ 4 h 31"/>
                  <a:gd name="T8" fmla="*/ 5 w 25"/>
                  <a:gd name="T9" fmla="*/ 12 h 31"/>
                  <a:gd name="T10" fmla="*/ 10 w 25"/>
                  <a:gd name="T11" fmla="*/ 12 h 31"/>
                  <a:gd name="T12" fmla="*/ 7 w 25"/>
                  <a:gd name="T13" fmla="*/ 20 h 31"/>
                  <a:gd name="T14" fmla="*/ 1 w 25"/>
                  <a:gd name="T15" fmla="*/ 17 h 31"/>
                  <a:gd name="T16" fmla="*/ 0 w 25"/>
                  <a:gd name="T17" fmla="*/ 26 h 31"/>
                  <a:gd name="T18" fmla="*/ 19 w 25"/>
                  <a:gd name="T19" fmla="*/ 29 h 31"/>
                  <a:gd name="T20" fmla="*/ 22 w 25"/>
                  <a:gd name="T21" fmla="*/ 31 h 31"/>
                  <a:gd name="T22" fmla="*/ 25 w 25"/>
                  <a:gd name="T23" fmla="*/ 15 h 31"/>
                  <a:gd name="T24" fmla="*/ 22 w 25"/>
                  <a:gd name="T25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31">
                    <a:moveTo>
                      <a:pt x="22" y="5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6" y="27"/>
                      <a:pt x="13" y="28"/>
                      <a:pt x="19" y="29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5" y="15"/>
                      <a:pt x="25" y="15"/>
                      <a:pt x="25" y="15"/>
                    </a:cubicBezTo>
                    <a:lnTo>
                      <a:pt x="22" y="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8" name="Freeform 293">
              <a:extLst>
                <a:ext uri="{FF2B5EF4-FFF2-40B4-BE49-F238E27FC236}">
                  <a16:creationId xmlns:a16="http://schemas.microsoft.com/office/drawing/2014/main" id="{B04889EF-7950-4709-95B9-8AABA6484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247" y="3987816"/>
              <a:ext cx="1073597" cy="1304693"/>
            </a:xfrm>
            <a:custGeom>
              <a:avLst/>
              <a:gdLst>
                <a:gd name="T0" fmla="*/ 323 w 349"/>
                <a:gd name="T1" fmla="*/ 106 h 424"/>
                <a:gd name="T2" fmla="*/ 293 w 349"/>
                <a:gd name="T3" fmla="*/ 88 h 424"/>
                <a:gd name="T4" fmla="*/ 267 w 349"/>
                <a:gd name="T5" fmla="*/ 85 h 424"/>
                <a:gd name="T6" fmla="*/ 236 w 349"/>
                <a:gd name="T7" fmla="*/ 66 h 424"/>
                <a:gd name="T8" fmla="*/ 217 w 349"/>
                <a:gd name="T9" fmla="*/ 76 h 424"/>
                <a:gd name="T10" fmla="*/ 218 w 349"/>
                <a:gd name="T11" fmla="*/ 57 h 424"/>
                <a:gd name="T12" fmla="*/ 209 w 349"/>
                <a:gd name="T13" fmla="*/ 54 h 424"/>
                <a:gd name="T14" fmla="*/ 211 w 349"/>
                <a:gd name="T15" fmla="*/ 36 h 424"/>
                <a:gd name="T16" fmla="*/ 193 w 349"/>
                <a:gd name="T17" fmla="*/ 25 h 424"/>
                <a:gd name="T18" fmla="*/ 164 w 349"/>
                <a:gd name="T19" fmla="*/ 25 h 424"/>
                <a:gd name="T20" fmla="*/ 144 w 349"/>
                <a:gd name="T21" fmla="*/ 34 h 424"/>
                <a:gd name="T22" fmla="*/ 129 w 349"/>
                <a:gd name="T23" fmla="*/ 36 h 424"/>
                <a:gd name="T24" fmla="*/ 126 w 349"/>
                <a:gd name="T25" fmla="*/ 14 h 424"/>
                <a:gd name="T26" fmla="*/ 117 w 349"/>
                <a:gd name="T27" fmla="*/ 0 h 424"/>
                <a:gd name="T28" fmla="*/ 84 w 349"/>
                <a:gd name="T29" fmla="*/ 10 h 424"/>
                <a:gd name="T30" fmla="*/ 85 w 349"/>
                <a:gd name="T31" fmla="*/ 21 h 424"/>
                <a:gd name="T32" fmla="*/ 93 w 349"/>
                <a:gd name="T33" fmla="*/ 27 h 424"/>
                <a:gd name="T34" fmla="*/ 78 w 349"/>
                <a:gd name="T35" fmla="*/ 35 h 424"/>
                <a:gd name="T36" fmla="*/ 66 w 349"/>
                <a:gd name="T37" fmla="*/ 37 h 424"/>
                <a:gd name="T38" fmla="*/ 49 w 349"/>
                <a:gd name="T39" fmla="*/ 33 h 424"/>
                <a:gd name="T40" fmla="*/ 44 w 349"/>
                <a:gd name="T41" fmla="*/ 50 h 424"/>
                <a:gd name="T42" fmla="*/ 35 w 349"/>
                <a:gd name="T43" fmla="*/ 63 h 424"/>
                <a:gd name="T44" fmla="*/ 31 w 349"/>
                <a:gd name="T45" fmla="*/ 96 h 424"/>
                <a:gd name="T46" fmla="*/ 6 w 349"/>
                <a:gd name="T47" fmla="*/ 110 h 424"/>
                <a:gd name="T48" fmla="*/ 0 w 349"/>
                <a:gd name="T49" fmla="*/ 121 h 424"/>
                <a:gd name="T50" fmla="*/ 11 w 349"/>
                <a:gd name="T51" fmla="*/ 148 h 424"/>
                <a:gd name="T52" fmla="*/ 35 w 349"/>
                <a:gd name="T53" fmla="*/ 169 h 424"/>
                <a:gd name="T54" fmla="*/ 78 w 349"/>
                <a:gd name="T55" fmla="*/ 179 h 424"/>
                <a:gd name="T56" fmla="*/ 105 w 349"/>
                <a:gd name="T57" fmla="*/ 193 h 424"/>
                <a:gd name="T58" fmla="*/ 135 w 349"/>
                <a:gd name="T59" fmla="*/ 225 h 424"/>
                <a:gd name="T60" fmla="*/ 144 w 349"/>
                <a:gd name="T61" fmla="*/ 254 h 424"/>
                <a:gd name="T62" fmla="*/ 140 w 349"/>
                <a:gd name="T63" fmla="*/ 269 h 424"/>
                <a:gd name="T64" fmla="*/ 145 w 349"/>
                <a:gd name="T65" fmla="*/ 290 h 424"/>
                <a:gd name="T66" fmla="*/ 170 w 349"/>
                <a:gd name="T67" fmla="*/ 310 h 424"/>
                <a:gd name="T68" fmla="*/ 177 w 349"/>
                <a:gd name="T69" fmla="*/ 353 h 424"/>
                <a:gd name="T70" fmla="*/ 150 w 349"/>
                <a:gd name="T71" fmla="*/ 384 h 424"/>
                <a:gd name="T72" fmla="*/ 160 w 349"/>
                <a:gd name="T73" fmla="*/ 393 h 424"/>
                <a:gd name="T74" fmla="*/ 181 w 349"/>
                <a:gd name="T75" fmla="*/ 410 h 424"/>
                <a:gd name="T76" fmla="*/ 191 w 349"/>
                <a:gd name="T77" fmla="*/ 407 h 424"/>
                <a:gd name="T78" fmla="*/ 206 w 349"/>
                <a:gd name="T79" fmla="*/ 384 h 424"/>
                <a:gd name="T80" fmla="*/ 201 w 349"/>
                <a:gd name="T81" fmla="*/ 396 h 424"/>
                <a:gd name="T82" fmla="*/ 222 w 349"/>
                <a:gd name="T83" fmla="*/ 333 h 424"/>
                <a:gd name="T84" fmla="*/ 256 w 349"/>
                <a:gd name="T85" fmla="*/ 306 h 424"/>
                <a:gd name="T86" fmla="*/ 270 w 349"/>
                <a:gd name="T87" fmla="*/ 304 h 424"/>
                <a:gd name="T88" fmla="*/ 288 w 349"/>
                <a:gd name="T89" fmla="*/ 292 h 424"/>
                <a:gd name="T90" fmla="*/ 298 w 349"/>
                <a:gd name="T91" fmla="*/ 264 h 424"/>
                <a:gd name="T92" fmla="*/ 308 w 349"/>
                <a:gd name="T93" fmla="*/ 234 h 424"/>
                <a:gd name="T94" fmla="*/ 309 w 349"/>
                <a:gd name="T95" fmla="*/ 204 h 424"/>
                <a:gd name="T96" fmla="*/ 317 w 349"/>
                <a:gd name="T97" fmla="*/ 192 h 424"/>
                <a:gd name="T98" fmla="*/ 349 w 349"/>
                <a:gd name="T99" fmla="*/ 139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424">
                  <a:moveTo>
                    <a:pt x="349" y="127"/>
                  </a:moveTo>
                  <a:cubicBezTo>
                    <a:pt x="347" y="118"/>
                    <a:pt x="347" y="118"/>
                    <a:pt x="347" y="118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23" y="106"/>
                    <a:pt x="323" y="106"/>
                    <a:pt x="323" y="106"/>
                  </a:cubicBezTo>
                  <a:cubicBezTo>
                    <a:pt x="313" y="99"/>
                    <a:pt x="313" y="99"/>
                    <a:pt x="313" y="99"/>
                  </a:cubicBezTo>
                  <a:cubicBezTo>
                    <a:pt x="304" y="89"/>
                    <a:pt x="304" y="89"/>
                    <a:pt x="304" y="89"/>
                  </a:cubicBezTo>
                  <a:cubicBezTo>
                    <a:pt x="300" y="87"/>
                    <a:pt x="300" y="87"/>
                    <a:pt x="300" y="87"/>
                  </a:cubicBezTo>
                  <a:cubicBezTo>
                    <a:pt x="293" y="88"/>
                    <a:pt x="293" y="88"/>
                    <a:pt x="293" y="88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2" y="81"/>
                    <a:pt x="272" y="81"/>
                    <a:pt x="272" y="81"/>
                  </a:cubicBezTo>
                  <a:cubicBezTo>
                    <a:pt x="270" y="81"/>
                    <a:pt x="270" y="81"/>
                    <a:pt x="270" y="81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36" y="66"/>
                    <a:pt x="236" y="66"/>
                    <a:pt x="236" y="66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24" y="75"/>
                    <a:pt x="224" y="75"/>
                    <a:pt x="224" y="75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23" y="72"/>
                    <a:pt x="223" y="72"/>
                    <a:pt x="223" y="72"/>
                  </a:cubicBezTo>
                  <a:cubicBezTo>
                    <a:pt x="228" y="64"/>
                    <a:pt x="228" y="64"/>
                    <a:pt x="228" y="64"/>
                  </a:cubicBezTo>
                  <a:cubicBezTo>
                    <a:pt x="227" y="59"/>
                    <a:pt x="227" y="59"/>
                    <a:pt x="227" y="59"/>
                  </a:cubicBezTo>
                  <a:cubicBezTo>
                    <a:pt x="218" y="57"/>
                    <a:pt x="218" y="57"/>
                    <a:pt x="218" y="57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09" y="61"/>
                    <a:pt x="209" y="61"/>
                    <a:pt x="209" y="61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212" y="41"/>
                    <a:pt x="212" y="41"/>
                    <a:pt x="212" y="41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84" y="32"/>
                    <a:pt x="184" y="32"/>
                    <a:pt x="184" y="32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54" y="29"/>
                    <a:pt x="154" y="29"/>
                    <a:pt x="154" y="29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5"/>
                    <a:pt x="128" y="34"/>
                    <a:pt x="127" y="33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2"/>
                    <a:pt x="86" y="22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7"/>
                    <a:pt x="3" y="147"/>
                    <a:pt x="3" y="147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8" y="168"/>
                    <a:pt x="41" y="168"/>
                    <a:pt x="44" y="167"/>
                  </a:cubicBezTo>
                  <a:cubicBezTo>
                    <a:pt x="52" y="165"/>
                    <a:pt x="60" y="163"/>
                    <a:pt x="68" y="160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82" y="185"/>
                    <a:pt x="82" y="185"/>
                    <a:pt x="82" y="185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05" y="193"/>
                    <a:pt x="105" y="193"/>
                    <a:pt x="105" y="193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35" y="225"/>
                    <a:pt x="135" y="225"/>
                    <a:pt x="135" y="225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41" y="242"/>
                    <a:pt x="141" y="242"/>
                    <a:pt x="141" y="242"/>
                  </a:cubicBezTo>
                  <a:cubicBezTo>
                    <a:pt x="142" y="244"/>
                    <a:pt x="142" y="244"/>
                    <a:pt x="142" y="244"/>
                  </a:cubicBezTo>
                  <a:cubicBezTo>
                    <a:pt x="144" y="254"/>
                    <a:pt x="144" y="254"/>
                    <a:pt x="144" y="254"/>
                  </a:cubicBezTo>
                  <a:cubicBezTo>
                    <a:pt x="142" y="262"/>
                    <a:pt x="142" y="262"/>
                    <a:pt x="142" y="262"/>
                  </a:cubicBezTo>
                  <a:cubicBezTo>
                    <a:pt x="142" y="263"/>
                    <a:pt x="142" y="263"/>
                    <a:pt x="142" y="263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0" y="269"/>
                    <a:pt x="140" y="269"/>
                    <a:pt x="140" y="269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2" y="273"/>
                    <a:pt x="143" y="276"/>
                    <a:pt x="143" y="279"/>
                  </a:cubicBezTo>
                  <a:cubicBezTo>
                    <a:pt x="144" y="282"/>
                    <a:pt x="145" y="285"/>
                    <a:pt x="145" y="288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57" y="290"/>
                    <a:pt x="157" y="290"/>
                    <a:pt x="157" y="290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4" y="312"/>
                    <a:pt x="164" y="312"/>
                    <a:pt x="164" y="312"/>
                  </a:cubicBezTo>
                  <a:cubicBezTo>
                    <a:pt x="170" y="310"/>
                    <a:pt x="170" y="310"/>
                    <a:pt x="170" y="310"/>
                  </a:cubicBezTo>
                  <a:cubicBezTo>
                    <a:pt x="175" y="312"/>
                    <a:pt x="175" y="312"/>
                    <a:pt x="175" y="312"/>
                  </a:cubicBezTo>
                  <a:cubicBezTo>
                    <a:pt x="171" y="330"/>
                    <a:pt x="171" y="330"/>
                    <a:pt x="171" y="330"/>
                  </a:cubicBezTo>
                  <a:cubicBezTo>
                    <a:pt x="178" y="341"/>
                    <a:pt x="178" y="341"/>
                    <a:pt x="178" y="341"/>
                  </a:cubicBezTo>
                  <a:cubicBezTo>
                    <a:pt x="177" y="353"/>
                    <a:pt x="177" y="353"/>
                    <a:pt x="177" y="353"/>
                  </a:cubicBezTo>
                  <a:cubicBezTo>
                    <a:pt x="171" y="357"/>
                    <a:pt x="159" y="367"/>
                    <a:pt x="158" y="367"/>
                  </a:cubicBezTo>
                  <a:cubicBezTo>
                    <a:pt x="142" y="383"/>
                    <a:pt x="142" y="383"/>
                    <a:pt x="142" y="383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50" y="384"/>
                    <a:pt x="150" y="384"/>
                    <a:pt x="150" y="384"/>
                  </a:cubicBezTo>
                  <a:cubicBezTo>
                    <a:pt x="151" y="384"/>
                    <a:pt x="151" y="384"/>
                    <a:pt x="151" y="384"/>
                  </a:cubicBezTo>
                  <a:cubicBezTo>
                    <a:pt x="151" y="384"/>
                    <a:pt x="151" y="384"/>
                    <a:pt x="151" y="384"/>
                  </a:cubicBezTo>
                  <a:cubicBezTo>
                    <a:pt x="158" y="388"/>
                    <a:pt x="158" y="388"/>
                    <a:pt x="158" y="388"/>
                  </a:cubicBezTo>
                  <a:cubicBezTo>
                    <a:pt x="160" y="393"/>
                    <a:pt x="160" y="393"/>
                    <a:pt x="160" y="393"/>
                  </a:cubicBezTo>
                  <a:cubicBezTo>
                    <a:pt x="163" y="391"/>
                    <a:pt x="163" y="391"/>
                    <a:pt x="163" y="391"/>
                  </a:cubicBezTo>
                  <a:cubicBezTo>
                    <a:pt x="165" y="393"/>
                    <a:pt x="165" y="393"/>
                    <a:pt x="165" y="393"/>
                  </a:cubicBezTo>
                  <a:cubicBezTo>
                    <a:pt x="176" y="403"/>
                    <a:pt x="176" y="403"/>
                    <a:pt x="176" y="403"/>
                  </a:cubicBezTo>
                  <a:cubicBezTo>
                    <a:pt x="181" y="410"/>
                    <a:pt x="181" y="410"/>
                    <a:pt x="181" y="410"/>
                  </a:cubicBezTo>
                  <a:cubicBezTo>
                    <a:pt x="179" y="418"/>
                    <a:pt x="179" y="418"/>
                    <a:pt x="179" y="418"/>
                  </a:cubicBezTo>
                  <a:cubicBezTo>
                    <a:pt x="182" y="424"/>
                    <a:pt x="182" y="424"/>
                    <a:pt x="182" y="424"/>
                  </a:cubicBezTo>
                  <a:cubicBezTo>
                    <a:pt x="190" y="411"/>
                    <a:pt x="190" y="411"/>
                    <a:pt x="190" y="411"/>
                  </a:cubicBezTo>
                  <a:cubicBezTo>
                    <a:pt x="191" y="407"/>
                    <a:pt x="191" y="407"/>
                    <a:pt x="191" y="407"/>
                  </a:cubicBezTo>
                  <a:cubicBezTo>
                    <a:pt x="189" y="402"/>
                    <a:pt x="189" y="402"/>
                    <a:pt x="189" y="402"/>
                  </a:cubicBezTo>
                  <a:cubicBezTo>
                    <a:pt x="196" y="390"/>
                    <a:pt x="196" y="390"/>
                    <a:pt x="196" y="390"/>
                  </a:cubicBezTo>
                  <a:cubicBezTo>
                    <a:pt x="203" y="383"/>
                    <a:pt x="203" y="383"/>
                    <a:pt x="203" y="383"/>
                  </a:cubicBezTo>
                  <a:cubicBezTo>
                    <a:pt x="206" y="384"/>
                    <a:pt x="206" y="384"/>
                    <a:pt x="206" y="384"/>
                  </a:cubicBezTo>
                  <a:cubicBezTo>
                    <a:pt x="201" y="392"/>
                    <a:pt x="201" y="392"/>
                    <a:pt x="201" y="392"/>
                  </a:cubicBezTo>
                  <a:cubicBezTo>
                    <a:pt x="199" y="396"/>
                    <a:pt x="199" y="396"/>
                    <a:pt x="199" y="396"/>
                  </a:cubicBezTo>
                  <a:cubicBezTo>
                    <a:pt x="194" y="402"/>
                    <a:pt x="193" y="405"/>
                    <a:pt x="193" y="404"/>
                  </a:cubicBezTo>
                  <a:cubicBezTo>
                    <a:pt x="201" y="396"/>
                    <a:pt x="201" y="396"/>
                    <a:pt x="201" y="396"/>
                  </a:cubicBezTo>
                  <a:cubicBezTo>
                    <a:pt x="220" y="362"/>
                    <a:pt x="220" y="362"/>
                    <a:pt x="220" y="362"/>
                  </a:cubicBezTo>
                  <a:cubicBezTo>
                    <a:pt x="219" y="356"/>
                    <a:pt x="219" y="356"/>
                    <a:pt x="219" y="356"/>
                  </a:cubicBezTo>
                  <a:cubicBezTo>
                    <a:pt x="220" y="338"/>
                    <a:pt x="220" y="338"/>
                    <a:pt x="220" y="338"/>
                  </a:cubicBezTo>
                  <a:cubicBezTo>
                    <a:pt x="222" y="333"/>
                    <a:pt x="222" y="333"/>
                    <a:pt x="222" y="333"/>
                  </a:cubicBezTo>
                  <a:cubicBezTo>
                    <a:pt x="246" y="315"/>
                    <a:pt x="246" y="315"/>
                    <a:pt x="246" y="31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8" y="308"/>
                    <a:pt x="258" y="308"/>
                    <a:pt x="258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60" y="303"/>
                    <a:pt x="260" y="303"/>
                    <a:pt x="260" y="303"/>
                  </a:cubicBezTo>
                  <a:cubicBezTo>
                    <a:pt x="263" y="303"/>
                    <a:pt x="263" y="303"/>
                    <a:pt x="263" y="303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70" y="304"/>
                    <a:pt x="270" y="304"/>
                    <a:pt x="270" y="304"/>
                  </a:cubicBezTo>
                  <a:cubicBezTo>
                    <a:pt x="278" y="305"/>
                    <a:pt x="278" y="305"/>
                    <a:pt x="278" y="305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1" y="297"/>
                    <a:pt x="281" y="297"/>
                    <a:pt x="281" y="297"/>
                  </a:cubicBezTo>
                  <a:cubicBezTo>
                    <a:pt x="288" y="292"/>
                    <a:pt x="288" y="292"/>
                    <a:pt x="288" y="292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3" y="271"/>
                    <a:pt x="293" y="271"/>
                    <a:pt x="293" y="271"/>
                  </a:cubicBezTo>
                  <a:cubicBezTo>
                    <a:pt x="298" y="264"/>
                    <a:pt x="298" y="264"/>
                    <a:pt x="298" y="264"/>
                  </a:cubicBezTo>
                  <a:cubicBezTo>
                    <a:pt x="299" y="257"/>
                    <a:pt x="299" y="257"/>
                    <a:pt x="299" y="257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4" y="239"/>
                    <a:pt x="304" y="239"/>
                    <a:pt x="304" y="239"/>
                  </a:cubicBezTo>
                  <a:cubicBezTo>
                    <a:pt x="308" y="234"/>
                    <a:pt x="308" y="234"/>
                    <a:pt x="308" y="234"/>
                  </a:cubicBezTo>
                  <a:cubicBezTo>
                    <a:pt x="307" y="229"/>
                    <a:pt x="307" y="229"/>
                    <a:pt x="307" y="229"/>
                  </a:cubicBezTo>
                  <a:cubicBezTo>
                    <a:pt x="306" y="223"/>
                    <a:pt x="306" y="223"/>
                    <a:pt x="306" y="223"/>
                  </a:cubicBezTo>
                  <a:cubicBezTo>
                    <a:pt x="309" y="217"/>
                    <a:pt x="309" y="217"/>
                    <a:pt x="309" y="217"/>
                  </a:cubicBezTo>
                  <a:cubicBezTo>
                    <a:pt x="309" y="204"/>
                    <a:pt x="309" y="204"/>
                    <a:pt x="309" y="204"/>
                  </a:cubicBezTo>
                  <a:cubicBezTo>
                    <a:pt x="309" y="203"/>
                    <a:pt x="310" y="200"/>
                    <a:pt x="312" y="194"/>
                  </a:cubicBezTo>
                  <a:cubicBezTo>
                    <a:pt x="314" y="194"/>
                    <a:pt x="314" y="194"/>
                    <a:pt x="314" y="194"/>
                  </a:cubicBezTo>
                  <a:cubicBezTo>
                    <a:pt x="315" y="197"/>
                    <a:pt x="315" y="197"/>
                    <a:pt x="315" y="197"/>
                  </a:cubicBezTo>
                  <a:cubicBezTo>
                    <a:pt x="317" y="192"/>
                    <a:pt x="317" y="192"/>
                    <a:pt x="317" y="192"/>
                  </a:cubicBezTo>
                  <a:cubicBezTo>
                    <a:pt x="330" y="170"/>
                    <a:pt x="330" y="170"/>
                    <a:pt x="330" y="170"/>
                  </a:cubicBezTo>
                  <a:cubicBezTo>
                    <a:pt x="337" y="163"/>
                    <a:pt x="337" y="163"/>
                    <a:pt x="337" y="163"/>
                  </a:cubicBezTo>
                  <a:cubicBezTo>
                    <a:pt x="344" y="153"/>
                    <a:pt x="344" y="153"/>
                    <a:pt x="344" y="153"/>
                  </a:cubicBezTo>
                  <a:cubicBezTo>
                    <a:pt x="349" y="139"/>
                    <a:pt x="349" y="139"/>
                    <a:pt x="349" y="139"/>
                  </a:cubicBezTo>
                  <a:cubicBezTo>
                    <a:pt x="347" y="139"/>
                    <a:pt x="347" y="139"/>
                    <a:pt x="347" y="139"/>
                  </a:cubicBezTo>
                  <a:lnTo>
                    <a:pt x="349" y="127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reeform 294">
              <a:extLst>
                <a:ext uri="{FF2B5EF4-FFF2-40B4-BE49-F238E27FC236}">
                  <a16:creationId xmlns:a16="http://schemas.microsoft.com/office/drawing/2014/main" id="{758F55CF-C5DF-4F1C-8ACF-BC46D8802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787" y="4480945"/>
              <a:ext cx="338456" cy="431258"/>
            </a:xfrm>
            <a:custGeom>
              <a:avLst/>
              <a:gdLst>
                <a:gd name="T0" fmla="*/ 4 w 110"/>
                <a:gd name="T1" fmla="*/ 43 h 140"/>
                <a:gd name="T2" fmla="*/ 4 w 110"/>
                <a:gd name="T3" fmla="*/ 64 h 140"/>
                <a:gd name="T4" fmla="*/ 0 w 110"/>
                <a:gd name="T5" fmla="*/ 68 h 140"/>
                <a:gd name="T6" fmla="*/ 13 w 110"/>
                <a:gd name="T7" fmla="*/ 99 h 140"/>
                <a:gd name="T8" fmla="*/ 21 w 110"/>
                <a:gd name="T9" fmla="*/ 134 h 140"/>
                <a:gd name="T10" fmla="*/ 27 w 110"/>
                <a:gd name="T11" fmla="*/ 139 h 140"/>
                <a:gd name="T12" fmla="*/ 33 w 110"/>
                <a:gd name="T13" fmla="*/ 129 h 140"/>
                <a:gd name="T14" fmla="*/ 47 w 110"/>
                <a:gd name="T15" fmla="*/ 129 h 140"/>
                <a:gd name="T16" fmla="*/ 52 w 110"/>
                <a:gd name="T17" fmla="*/ 140 h 140"/>
                <a:gd name="T18" fmla="*/ 59 w 110"/>
                <a:gd name="T19" fmla="*/ 128 h 140"/>
                <a:gd name="T20" fmla="*/ 65 w 110"/>
                <a:gd name="T21" fmla="*/ 132 h 140"/>
                <a:gd name="T22" fmla="*/ 68 w 110"/>
                <a:gd name="T23" fmla="*/ 134 h 140"/>
                <a:gd name="T24" fmla="*/ 70 w 110"/>
                <a:gd name="T25" fmla="*/ 118 h 140"/>
                <a:gd name="T26" fmla="*/ 73 w 110"/>
                <a:gd name="T27" fmla="*/ 109 h 140"/>
                <a:gd name="T28" fmla="*/ 97 w 110"/>
                <a:gd name="T29" fmla="*/ 104 h 140"/>
                <a:gd name="T30" fmla="*/ 106 w 110"/>
                <a:gd name="T31" fmla="*/ 109 h 140"/>
                <a:gd name="T32" fmla="*/ 110 w 110"/>
                <a:gd name="T33" fmla="*/ 106 h 140"/>
                <a:gd name="T34" fmla="*/ 108 w 110"/>
                <a:gd name="T35" fmla="*/ 103 h 140"/>
                <a:gd name="T36" fmla="*/ 108 w 110"/>
                <a:gd name="T37" fmla="*/ 102 h 140"/>
                <a:gd name="T38" fmla="*/ 110 w 110"/>
                <a:gd name="T39" fmla="*/ 94 h 140"/>
                <a:gd name="T40" fmla="*/ 108 w 110"/>
                <a:gd name="T41" fmla="*/ 84 h 140"/>
                <a:gd name="T42" fmla="*/ 107 w 110"/>
                <a:gd name="T43" fmla="*/ 82 h 140"/>
                <a:gd name="T44" fmla="*/ 102 w 110"/>
                <a:gd name="T45" fmla="*/ 77 h 140"/>
                <a:gd name="T46" fmla="*/ 101 w 110"/>
                <a:gd name="T47" fmla="*/ 65 h 140"/>
                <a:gd name="T48" fmla="*/ 84 w 110"/>
                <a:gd name="T49" fmla="*/ 63 h 140"/>
                <a:gd name="T50" fmla="*/ 82 w 110"/>
                <a:gd name="T51" fmla="*/ 39 h 140"/>
                <a:gd name="T52" fmla="*/ 75 w 110"/>
                <a:gd name="T53" fmla="*/ 37 h 140"/>
                <a:gd name="T54" fmla="*/ 70 w 110"/>
                <a:gd name="T55" fmla="*/ 33 h 140"/>
                <a:gd name="T56" fmla="*/ 48 w 110"/>
                <a:gd name="T57" fmla="*/ 25 h 140"/>
                <a:gd name="T58" fmla="*/ 44 w 110"/>
                <a:gd name="T59" fmla="*/ 19 h 140"/>
                <a:gd name="T60" fmla="*/ 45 w 110"/>
                <a:gd name="T61" fmla="*/ 1 h 140"/>
                <a:gd name="T62" fmla="*/ 34 w 110"/>
                <a:gd name="T63" fmla="*/ 0 h 140"/>
                <a:gd name="T64" fmla="*/ 10 w 110"/>
                <a:gd name="T65" fmla="*/ 7 h 140"/>
                <a:gd name="T66" fmla="*/ 1 w 110"/>
                <a:gd name="T67" fmla="*/ 9 h 140"/>
                <a:gd name="T68" fmla="*/ 9 w 110"/>
                <a:gd name="T69" fmla="*/ 28 h 140"/>
                <a:gd name="T70" fmla="*/ 4 w 110"/>
                <a:gd name="T71" fmla="*/ 4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" h="140">
                  <a:moveTo>
                    <a:pt x="4" y="43"/>
                  </a:moveTo>
                  <a:cubicBezTo>
                    <a:pt x="4" y="64"/>
                    <a:pt x="4" y="64"/>
                    <a:pt x="4" y="6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78"/>
                    <a:pt x="9" y="89"/>
                    <a:pt x="13" y="99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8" y="134"/>
                    <a:pt x="68" y="134"/>
                    <a:pt x="68" y="134"/>
                  </a:cubicBezTo>
                  <a:cubicBezTo>
                    <a:pt x="68" y="129"/>
                    <a:pt x="69" y="123"/>
                    <a:pt x="70" y="118"/>
                  </a:cubicBezTo>
                  <a:cubicBezTo>
                    <a:pt x="71" y="115"/>
                    <a:pt x="72" y="112"/>
                    <a:pt x="73" y="109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106" y="109"/>
                    <a:pt x="106" y="109"/>
                    <a:pt x="106" y="109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3"/>
                    <a:pt x="18" y="5"/>
                    <a:pt x="10" y="7"/>
                  </a:cubicBezTo>
                  <a:cubicBezTo>
                    <a:pt x="7" y="8"/>
                    <a:pt x="4" y="8"/>
                    <a:pt x="1" y="9"/>
                  </a:cubicBezTo>
                  <a:cubicBezTo>
                    <a:pt x="9" y="28"/>
                    <a:pt x="9" y="28"/>
                    <a:pt x="9" y="28"/>
                  </a:cubicBezTo>
                  <a:lnTo>
                    <a:pt x="4" y="43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0" name="Groupe 169">
              <a:extLst>
                <a:ext uri="{FF2B5EF4-FFF2-40B4-BE49-F238E27FC236}">
                  <a16:creationId xmlns:a16="http://schemas.microsoft.com/office/drawing/2014/main" id="{0C9334BF-40E1-45CE-AB4E-F9E6CE5DDC38}"/>
                </a:ext>
              </a:extLst>
            </p:cNvPr>
            <p:cNvGrpSpPr/>
            <p:nvPr/>
          </p:nvGrpSpPr>
          <p:grpSpPr>
            <a:xfrm>
              <a:off x="3656984" y="4873990"/>
              <a:ext cx="534979" cy="1246464"/>
              <a:chOff x="2427287" y="4713288"/>
              <a:chExt cx="466725" cy="1087437"/>
            </a:xfrm>
            <a:solidFill>
              <a:srgbClr val="D9D9D9"/>
            </a:solidFill>
          </p:grpSpPr>
          <p:sp>
            <p:nvSpPr>
              <p:cNvPr id="196" name="Freeform 295">
                <a:extLst>
                  <a:ext uri="{FF2B5EF4-FFF2-40B4-BE49-F238E27FC236}">
                    <a16:creationId xmlns:a16="http://schemas.microsoft.com/office/drawing/2014/main" id="{4F2E75C3-59AB-410B-9A7D-326BE6DE9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287" y="4713288"/>
                <a:ext cx="466725" cy="973137"/>
              </a:xfrm>
              <a:custGeom>
                <a:avLst/>
                <a:gdLst>
                  <a:gd name="T0" fmla="*/ 132 w 174"/>
                  <a:gd name="T1" fmla="*/ 125 h 362"/>
                  <a:gd name="T2" fmla="*/ 138 w 174"/>
                  <a:gd name="T3" fmla="*/ 95 h 362"/>
                  <a:gd name="T4" fmla="*/ 173 w 174"/>
                  <a:gd name="T5" fmla="*/ 65 h 362"/>
                  <a:gd name="T6" fmla="*/ 167 w 174"/>
                  <a:gd name="T7" fmla="*/ 42 h 362"/>
                  <a:gd name="T8" fmla="*/ 135 w 174"/>
                  <a:gd name="T9" fmla="*/ 62 h 362"/>
                  <a:gd name="T10" fmla="*/ 98 w 174"/>
                  <a:gd name="T11" fmla="*/ 6 h 362"/>
                  <a:gd name="T12" fmla="*/ 82 w 174"/>
                  <a:gd name="T13" fmla="*/ 12 h 362"/>
                  <a:gd name="T14" fmla="*/ 63 w 174"/>
                  <a:gd name="T15" fmla="*/ 1 h 362"/>
                  <a:gd name="T16" fmla="*/ 57 w 174"/>
                  <a:gd name="T17" fmla="*/ 14 h 362"/>
                  <a:gd name="T18" fmla="*/ 43 w 174"/>
                  <a:gd name="T19" fmla="*/ 42 h 362"/>
                  <a:gd name="T20" fmla="*/ 34 w 174"/>
                  <a:gd name="T21" fmla="*/ 78 h 362"/>
                  <a:gd name="T22" fmla="*/ 29 w 174"/>
                  <a:gd name="T23" fmla="*/ 130 h 362"/>
                  <a:gd name="T24" fmla="*/ 20 w 174"/>
                  <a:gd name="T25" fmla="*/ 176 h 362"/>
                  <a:gd name="T26" fmla="*/ 14 w 174"/>
                  <a:gd name="T27" fmla="*/ 204 h 362"/>
                  <a:gd name="T28" fmla="*/ 10 w 174"/>
                  <a:gd name="T29" fmla="*/ 245 h 362"/>
                  <a:gd name="T30" fmla="*/ 12 w 174"/>
                  <a:gd name="T31" fmla="*/ 271 h 362"/>
                  <a:gd name="T32" fmla="*/ 0 w 174"/>
                  <a:gd name="T33" fmla="*/ 295 h 362"/>
                  <a:gd name="T34" fmla="*/ 6 w 174"/>
                  <a:gd name="T35" fmla="*/ 314 h 362"/>
                  <a:gd name="T36" fmla="*/ 5 w 174"/>
                  <a:gd name="T37" fmla="*/ 323 h 362"/>
                  <a:gd name="T38" fmla="*/ 5 w 174"/>
                  <a:gd name="T39" fmla="*/ 343 h 362"/>
                  <a:gd name="T40" fmla="*/ 17 w 174"/>
                  <a:gd name="T41" fmla="*/ 354 h 362"/>
                  <a:gd name="T42" fmla="*/ 22 w 174"/>
                  <a:gd name="T43" fmla="*/ 360 h 362"/>
                  <a:gd name="T44" fmla="*/ 25 w 174"/>
                  <a:gd name="T45" fmla="*/ 362 h 362"/>
                  <a:gd name="T46" fmla="*/ 31 w 174"/>
                  <a:gd name="T47" fmla="*/ 356 h 362"/>
                  <a:gd name="T48" fmla="*/ 38 w 174"/>
                  <a:gd name="T49" fmla="*/ 360 h 362"/>
                  <a:gd name="T50" fmla="*/ 38 w 174"/>
                  <a:gd name="T51" fmla="*/ 350 h 362"/>
                  <a:gd name="T52" fmla="*/ 42 w 174"/>
                  <a:gd name="T53" fmla="*/ 330 h 362"/>
                  <a:gd name="T54" fmla="*/ 49 w 174"/>
                  <a:gd name="T55" fmla="*/ 326 h 362"/>
                  <a:gd name="T56" fmla="*/ 58 w 174"/>
                  <a:gd name="T57" fmla="*/ 310 h 362"/>
                  <a:gd name="T58" fmla="*/ 66 w 174"/>
                  <a:gd name="T59" fmla="*/ 305 h 362"/>
                  <a:gd name="T60" fmla="*/ 66 w 174"/>
                  <a:gd name="T61" fmla="*/ 299 h 362"/>
                  <a:gd name="T62" fmla="*/ 59 w 174"/>
                  <a:gd name="T63" fmla="*/ 293 h 362"/>
                  <a:gd name="T64" fmla="*/ 56 w 174"/>
                  <a:gd name="T65" fmla="*/ 279 h 362"/>
                  <a:gd name="T66" fmla="*/ 64 w 174"/>
                  <a:gd name="T67" fmla="*/ 270 h 362"/>
                  <a:gd name="T68" fmla="*/ 69 w 174"/>
                  <a:gd name="T69" fmla="*/ 261 h 362"/>
                  <a:gd name="T70" fmla="*/ 79 w 174"/>
                  <a:gd name="T71" fmla="*/ 243 h 362"/>
                  <a:gd name="T72" fmla="*/ 74 w 174"/>
                  <a:gd name="T73" fmla="*/ 238 h 362"/>
                  <a:gd name="T74" fmla="*/ 80 w 174"/>
                  <a:gd name="T75" fmla="*/ 239 h 362"/>
                  <a:gd name="T76" fmla="*/ 84 w 174"/>
                  <a:gd name="T77" fmla="*/ 234 h 362"/>
                  <a:gd name="T78" fmla="*/ 77 w 174"/>
                  <a:gd name="T79" fmla="*/ 233 h 362"/>
                  <a:gd name="T80" fmla="*/ 79 w 174"/>
                  <a:gd name="T81" fmla="*/ 221 h 362"/>
                  <a:gd name="T82" fmla="*/ 92 w 174"/>
                  <a:gd name="T83" fmla="*/ 217 h 362"/>
                  <a:gd name="T84" fmla="*/ 96 w 174"/>
                  <a:gd name="T85" fmla="*/ 205 h 362"/>
                  <a:gd name="T86" fmla="*/ 95 w 174"/>
                  <a:gd name="T87" fmla="*/ 196 h 362"/>
                  <a:gd name="T88" fmla="*/ 108 w 174"/>
                  <a:gd name="T89" fmla="*/ 199 h 362"/>
                  <a:gd name="T90" fmla="*/ 132 w 174"/>
                  <a:gd name="T91" fmla="*/ 189 h 362"/>
                  <a:gd name="T92" fmla="*/ 144 w 174"/>
                  <a:gd name="T93" fmla="*/ 171 h 362"/>
                  <a:gd name="T94" fmla="*/ 139 w 174"/>
                  <a:gd name="T95" fmla="*/ 166 h 362"/>
                  <a:gd name="T96" fmla="*/ 141 w 174"/>
                  <a:gd name="T97" fmla="*/ 158 h 362"/>
                  <a:gd name="T98" fmla="*/ 131 w 174"/>
                  <a:gd name="T99" fmla="*/ 146 h 362"/>
                  <a:gd name="T100" fmla="*/ 131 w 174"/>
                  <a:gd name="T101" fmla="*/ 137 h 362"/>
                  <a:gd name="T102" fmla="*/ 130 w 174"/>
                  <a:gd name="T103" fmla="*/ 13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4" h="362">
                    <a:moveTo>
                      <a:pt x="132" y="127"/>
                    </a:moveTo>
                    <a:cubicBezTo>
                      <a:pt x="132" y="125"/>
                      <a:pt x="132" y="125"/>
                      <a:pt x="132" y="125"/>
                    </a:cubicBezTo>
                    <a:cubicBezTo>
                      <a:pt x="132" y="105"/>
                      <a:pt x="132" y="105"/>
                      <a:pt x="132" y="105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8" y="95"/>
                      <a:pt x="154" y="79"/>
                      <a:pt x="154" y="79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4" y="53"/>
                      <a:pt x="174" y="53"/>
                      <a:pt x="174" y="53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4" y="54"/>
                      <a:pt x="164" y="54"/>
                      <a:pt x="164" y="54"/>
                    </a:cubicBezTo>
                    <a:cubicBezTo>
                      <a:pt x="155" y="57"/>
                      <a:pt x="144" y="59"/>
                      <a:pt x="135" y="62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23" y="105"/>
                      <a:pt x="23" y="105"/>
                      <a:pt x="23" y="105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20" y="176"/>
                      <a:pt x="20" y="176"/>
                      <a:pt x="20" y="176"/>
                    </a:cubicBezTo>
                    <a:cubicBezTo>
                      <a:pt x="14" y="198"/>
                      <a:pt x="14" y="198"/>
                      <a:pt x="14" y="198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1" y="210"/>
                      <a:pt x="11" y="210"/>
                      <a:pt x="11" y="210"/>
                    </a:cubicBezTo>
                    <a:cubicBezTo>
                      <a:pt x="10" y="245"/>
                      <a:pt x="10" y="245"/>
                      <a:pt x="10" y="245"/>
                    </a:cubicBezTo>
                    <a:cubicBezTo>
                      <a:pt x="14" y="254"/>
                      <a:pt x="14" y="254"/>
                      <a:pt x="14" y="254"/>
                    </a:cubicBezTo>
                    <a:cubicBezTo>
                      <a:pt x="12" y="271"/>
                      <a:pt x="12" y="271"/>
                      <a:pt x="12" y="271"/>
                    </a:cubicBezTo>
                    <a:cubicBezTo>
                      <a:pt x="5" y="278"/>
                      <a:pt x="5" y="278"/>
                      <a:pt x="5" y="278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4" y="307"/>
                      <a:pt x="4" y="307"/>
                      <a:pt x="4" y="307"/>
                    </a:cubicBezTo>
                    <a:cubicBezTo>
                      <a:pt x="6" y="314"/>
                      <a:pt x="6" y="314"/>
                      <a:pt x="6" y="314"/>
                    </a:cubicBezTo>
                    <a:cubicBezTo>
                      <a:pt x="6" y="316"/>
                      <a:pt x="6" y="316"/>
                      <a:pt x="6" y="316"/>
                    </a:cubicBezTo>
                    <a:cubicBezTo>
                      <a:pt x="5" y="323"/>
                      <a:pt x="5" y="323"/>
                      <a:pt x="5" y="323"/>
                    </a:cubicBezTo>
                    <a:cubicBezTo>
                      <a:pt x="3" y="334"/>
                      <a:pt x="3" y="334"/>
                      <a:pt x="3" y="334"/>
                    </a:cubicBezTo>
                    <a:cubicBezTo>
                      <a:pt x="5" y="343"/>
                      <a:pt x="5" y="343"/>
                      <a:pt x="5" y="343"/>
                    </a:cubicBezTo>
                    <a:cubicBezTo>
                      <a:pt x="11" y="343"/>
                      <a:pt x="11" y="343"/>
                      <a:pt x="11" y="343"/>
                    </a:cubicBezTo>
                    <a:cubicBezTo>
                      <a:pt x="17" y="354"/>
                      <a:pt x="17" y="354"/>
                      <a:pt x="17" y="354"/>
                    </a:cubicBezTo>
                    <a:cubicBezTo>
                      <a:pt x="20" y="358"/>
                      <a:pt x="20" y="358"/>
                      <a:pt x="20" y="358"/>
                    </a:cubicBezTo>
                    <a:cubicBezTo>
                      <a:pt x="22" y="360"/>
                      <a:pt x="22" y="360"/>
                      <a:pt x="22" y="360"/>
                    </a:cubicBezTo>
                    <a:cubicBezTo>
                      <a:pt x="25" y="358"/>
                      <a:pt x="25" y="358"/>
                      <a:pt x="25" y="358"/>
                    </a:cubicBezTo>
                    <a:cubicBezTo>
                      <a:pt x="25" y="362"/>
                      <a:pt x="25" y="362"/>
                      <a:pt x="25" y="362"/>
                    </a:cubicBezTo>
                    <a:cubicBezTo>
                      <a:pt x="28" y="362"/>
                      <a:pt x="28" y="362"/>
                      <a:pt x="28" y="362"/>
                    </a:cubicBezTo>
                    <a:cubicBezTo>
                      <a:pt x="31" y="356"/>
                      <a:pt x="31" y="356"/>
                      <a:pt x="31" y="356"/>
                    </a:cubicBezTo>
                    <a:cubicBezTo>
                      <a:pt x="35" y="356"/>
                      <a:pt x="35" y="356"/>
                      <a:pt x="35" y="356"/>
                    </a:cubicBezTo>
                    <a:cubicBezTo>
                      <a:pt x="38" y="360"/>
                      <a:pt x="38" y="360"/>
                      <a:pt x="38" y="360"/>
                    </a:cubicBezTo>
                    <a:cubicBezTo>
                      <a:pt x="42" y="359"/>
                      <a:pt x="42" y="359"/>
                      <a:pt x="42" y="359"/>
                    </a:cubicBezTo>
                    <a:cubicBezTo>
                      <a:pt x="38" y="350"/>
                      <a:pt x="38" y="350"/>
                      <a:pt x="38" y="350"/>
                    </a:cubicBezTo>
                    <a:cubicBezTo>
                      <a:pt x="40" y="335"/>
                      <a:pt x="40" y="335"/>
                      <a:pt x="40" y="335"/>
                    </a:cubicBezTo>
                    <a:cubicBezTo>
                      <a:pt x="42" y="330"/>
                      <a:pt x="42" y="330"/>
                      <a:pt x="42" y="330"/>
                    </a:cubicBezTo>
                    <a:cubicBezTo>
                      <a:pt x="47" y="331"/>
                      <a:pt x="47" y="331"/>
                      <a:pt x="47" y="331"/>
                    </a:cubicBezTo>
                    <a:cubicBezTo>
                      <a:pt x="49" y="326"/>
                      <a:pt x="49" y="326"/>
                      <a:pt x="49" y="326"/>
                    </a:cubicBezTo>
                    <a:cubicBezTo>
                      <a:pt x="49" y="320"/>
                      <a:pt x="49" y="320"/>
                      <a:pt x="49" y="320"/>
                    </a:cubicBezTo>
                    <a:cubicBezTo>
                      <a:pt x="58" y="310"/>
                      <a:pt x="58" y="310"/>
                      <a:pt x="58" y="310"/>
                    </a:cubicBezTo>
                    <a:cubicBezTo>
                      <a:pt x="66" y="308"/>
                      <a:pt x="66" y="308"/>
                      <a:pt x="66" y="308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64" y="303"/>
                      <a:pt x="64" y="303"/>
                      <a:pt x="64" y="303"/>
                    </a:cubicBezTo>
                    <a:cubicBezTo>
                      <a:pt x="66" y="299"/>
                      <a:pt x="66" y="299"/>
                      <a:pt x="66" y="299"/>
                    </a:cubicBezTo>
                    <a:cubicBezTo>
                      <a:pt x="66" y="294"/>
                      <a:pt x="66" y="294"/>
                      <a:pt x="66" y="294"/>
                    </a:cubicBezTo>
                    <a:cubicBezTo>
                      <a:pt x="59" y="293"/>
                      <a:pt x="59" y="293"/>
                      <a:pt x="59" y="293"/>
                    </a:cubicBezTo>
                    <a:cubicBezTo>
                      <a:pt x="54" y="288"/>
                      <a:pt x="54" y="288"/>
                      <a:pt x="54" y="288"/>
                    </a:cubicBezTo>
                    <a:cubicBezTo>
                      <a:pt x="56" y="279"/>
                      <a:pt x="56" y="279"/>
                      <a:pt x="56" y="279"/>
                    </a:cubicBezTo>
                    <a:cubicBezTo>
                      <a:pt x="67" y="271"/>
                      <a:pt x="67" y="271"/>
                      <a:pt x="67" y="271"/>
                    </a:cubicBezTo>
                    <a:cubicBezTo>
                      <a:pt x="64" y="270"/>
                      <a:pt x="64" y="270"/>
                      <a:pt x="64" y="270"/>
                    </a:cubicBezTo>
                    <a:cubicBezTo>
                      <a:pt x="65" y="267"/>
                      <a:pt x="65" y="267"/>
                      <a:pt x="65" y="267"/>
                    </a:cubicBezTo>
                    <a:cubicBezTo>
                      <a:pt x="69" y="261"/>
                      <a:pt x="69" y="261"/>
                      <a:pt x="69" y="261"/>
                    </a:cubicBezTo>
                    <a:cubicBezTo>
                      <a:pt x="69" y="251"/>
                      <a:pt x="69" y="251"/>
                      <a:pt x="69" y="251"/>
                    </a:cubicBezTo>
                    <a:cubicBezTo>
                      <a:pt x="79" y="243"/>
                      <a:pt x="79" y="243"/>
                      <a:pt x="79" y="243"/>
                    </a:cubicBezTo>
                    <a:cubicBezTo>
                      <a:pt x="74" y="242"/>
                      <a:pt x="74" y="242"/>
                      <a:pt x="74" y="242"/>
                    </a:cubicBezTo>
                    <a:cubicBezTo>
                      <a:pt x="74" y="238"/>
                      <a:pt x="74" y="238"/>
                      <a:pt x="74" y="238"/>
                    </a:cubicBezTo>
                    <a:cubicBezTo>
                      <a:pt x="78" y="236"/>
                      <a:pt x="78" y="236"/>
                      <a:pt x="78" y="236"/>
                    </a:cubicBezTo>
                    <a:cubicBezTo>
                      <a:pt x="80" y="239"/>
                      <a:pt x="80" y="239"/>
                      <a:pt x="80" y="239"/>
                    </a:cubicBezTo>
                    <a:cubicBezTo>
                      <a:pt x="83" y="239"/>
                      <a:pt x="83" y="239"/>
                      <a:pt x="83" y="239"/>
                    </a:cubicBezTo>
                    <a:cubicBezTo>
                      <a:pt x="84" y="234"/>
                      <a:pt x="84" y="234"/>
                      <a:pt x="84" y="234"/>
                    </a:cubicBezTo>
                    <a:cubicBezTo>
                      <a:pt x="82" y="231"/>
                      <a:pt x="82" y="231"/>
                      <a:pt x="82" y="231"/>
                    </a:cubicBezTo>
                    <a:cubicBezTo>
                      <a:pt x="77" y="233"/>
                      <a:pt x="77" y="233"/>
                      <a:pt x="77" y="233"/>
                    </a:cubicBezTo>
                    <a:cubicBezTo>
                      <a:pt x="72" y="216"/>
                      <a:pt x="72" y="216"/>
                      <a:pt x="72" y="216"/>
                    </a:cubicBezTo>
                    <a:cubicBezTo>
                      <a:pt x="79" y="221"/>
                      <a:pt x="79" y="221"/>
                      <a:pt x="79" y="221"/>
                    </a:cubicBezTo>
                    <a:cubicBezTo>
                      <a:pt x="85" y="221"/>
                      <a:pt x="85" y="221"/>
                      <a:pt x="85" y="221"/>
                    </a:cubicBezTo>
                    <a:cubicBezTo>
                      <a:pt x="92" y="217"/>
                      <a:pt x="92" y="217"/>
                      <a:pt x="92" y="217"/>
                    </a:cubicBezTo>
                    <a:cubicBezTo>
                      <a:pt x="92" y="215"/>
                      <a:pt x="92" y="213"/>
                      <a:pt x="92" y="213"/>
                    </a:cubicBezTo>
                    <a:cubicBezTo>
                      <a:pt x="93" y="212"/>
                      <a:pt x="94" y="210"/>
                      <a:pt x="96" y="205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95" y="196"/>
                      <a:pt x="95" y="196"/>
                      <a:pt x="95" y="196"/>
                    </a:cubicBezTo>
                    <a:cubicBezTo>
                      <a:pt x="99" y="200"/>
                      <a:pt x="99" y="200"/>
                      <a:pt x="99" y="200"/>
                    </a:cubicBezTo>
                    <a:cubicBezTo>
                      <a:pt x="108" y="199"/>
                      <a:pt x="108" y="199"/>
                      <a:pt x="108" y="199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32" y="189"/>
                      <a:pt x="132" y="189"/>
                      <a:pt x="132" y="189"/>
                    </a:cubicBezTo>
                    <a:cubicBezTo>
                      <a:pt x="140" y="182"/>
                      <a:pt x="140" y="182"/>
                      <a:pt x="140" y="182"/>
                    </a:cubicBezTo>
                    <a:cubicBezTo>
                      <a:pt x="144" y="171"/>
                      <a:pt x="144" y="171"/>
                      <a:pt x="144" y="171"/>
                    </a:cubicBezTo>
                    <a:cubicBezTo>
                      <a:pt x="144" y="166"/>
                      <a:pt x="144" y="166"/>
                      <a:pt x="144" y="166"/>
                    </a:cubicBezTo>
                    <a:cubicBezTo>
                      <a:pt x="139" y="166"/>
                      <a:pt x="139" y="166"/>
                      <a:pt x="139" y="166"/>
                    </a:cubicBezTo>
                    <a:cubicBezTo>
                      <a:pt x="138" y="163"/>
                      <a:pt x="138" y="163"/>
                      <a:pt x="138" y="163"/>
                    </a:cubicBezTo>
                    <a:cubicBezTo>
                      <a:pt x="141" y="158"/>
                      <a:pt x="141" y="158"/>
                      <a:pt x="141" y="158"/>
                    </a:cubicBezTo>
                    <a:cubicBezTo>
                      <a:pt x="138" y="154"/>
                      <a:pt x="138" y="154"/>
                      <a:pt x="138" y="154"/>
                    </a:cubicBezTo>
                    <a:cubicBezTo>
                      <a:pt x="131" y="146"/>
                      <a:pt x="131" y="146"/>
                      <a:pt x="131" y="146"/>
                    </a:cubicBezTo>
                    <a:cubicBezTo>
                      <a:pt x="130" y="140"/>
                      <a:pt x="130" y="140"/>
                      <a:pt x="130" y="140"/>
                    </a:cubicBezTo>
                    <a:cubicBezTo>
                      <a:pt x="131" y="137"/>
                      <a:pt x="131" y="137"/>
                      <a:pt x="131" y="137"/>
                    </a:cubicBezTo>
                    <a:cubicBezTo>
                      <a:pt x="132" y="135"/>
                      <a:pt x="132" y="135"/>
                      <a:pt x="132" y="135"/>
                    </a:cubicBezTo>
                    <a:cubicBezTo>
                      <a:pt x="130" y="130"/>
                      <a:pt x="130" y="130"/>
                      <a:pt x="130" y="130"/>
                    </a:cubicBezTo>
                    <a:lnTo>
                      <a:pt x="132" y="127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Freeform 296">
                <a:extLst>
                  <a:ext uri="{FF2B5EF4-FFF2-40B4-BE49-F238E27FC236}">
                    <a16:creationId xmlns:a16="http://schemas.microsoft.com/office/drawing/2014/main" id="{AD4C0718-3064-4EFA-B704-401B3C2BB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000" y="5781675"/>
                <a:ext cx="28575" cy="19050"/>
              </a:xfrm>
              <a:custGeom>
                <a:avLst/>
                <a:gdLst>
                  <a:gd name="T0" fmla="*/ 0 w 18"/>
                  <a:gd name="T1" fmla="*/ 2 h 12"/>
                  <a:gd name="T2" fmla="*/ 10 w 18"/>
                  <a:gd name="T3" fmla="*/ 12 h 12"/>
                  <a:gd name="T4" fmla="*/ 18 w 18"/>
                  <a:gd name="T5" fmla="*/ 6 h 12"/>
                  <a:gd name="T6" fmla="*/ 8 w 18"/>
                  <a:gd name="T7" fmla="*/ 0 h 12"/>
                  <a:gd name="T8" fmla="*/ 0 w 18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2"/>
                    </a:moveTo>
                    <a:lnTo>
                      <a:pt x="10" y="12"/>
                    </a:lnTo>
                    <a:lnTo>
                      <a:pt x="18" y="6"/>
                    </a:lnTo>
                    <a:lnTo>
                      <a:pt x="8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Freeform 297">
                <a:extLst>
                  <a:ext uri="{FF2B5EF4-FFF2-40B4-BE49-F238E27FC236}">
                    <a16:creationId xmlns:a16="http://schemas.microsoft.com/office/drawing/2014/main" id="{389B3E43-5705-4B75-B752-A5B7B4128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662" y="5765800"/>
                <a:ext cx="26987" cy="19050"/>
              </a:xfrm>
              <a:custGeom>
                <a:avLst/>
                <a:gdLst>
                  <a:gd name="T0" fmla="*/ 0 w 17"/>
                  <a:gd name="T1" fmla="*/ 5 h 12"/>
                  <a:gd name="T2" fmla="*/ 0 w 17"/>
                  <a:gd name="T3" fmla="*/ 10 h 12"/>
                  <a:gd name="T4" fmla="*/ 5 w 17"/>
                  <a:gd name="T5" fmla="*/ 12 h 12"/>
                  <a:gd name="T6" fmla="*/ 14 w 17"/>
                  <a:gd name="T7" fmla="*/ 10 h 12"/>
                  <a:gd name="T8" fmla="*/ 17 w 17"/>
                  <a:gd name="T9" fmla="*/ 5 h 12"/>
                  <a:gd name="T10" fmla="*/ 8 w 17"/>
                  <a:gd name="T11" fmla="*/ 0 h 12"/>
                  <a:gd name="T12" fmla="*/ 0 w 17"/>
                  <a:gd name="T1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2">
                    <a:moveTo>
                      <a:pt x="0" y="5"/>
                    </a:moveTo>
                    <a:lnTo>
                      <a:pt x="0" y="10"/>
                    </a:lnTo>
                    <a:lnTo>
                      <a:pt x="5" y="12"/>
                    </a:lnTo>
                    <a:lnTo>
                      <a:pt x="14" y="10"/>
                    </a:lnTo>
                    <a:lnTo>
                      <a:pt x="17" y="5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Freeform 298">
                <a:extLst>
                  <a:ext uri="{FF2B5EF4-FFF2-40B4-BE49-F238E27FC236}">
                    <a16:creationId xmlns:a16="http://schemas.microsoft.com/office/drawing/2014/main" id="{A8D8E1A0-9943-4FD3-AA85-5ACAA5FD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650" y="5729288"/>
                <a:ext cx="80962" cy="52387"/>
              </a:xfrm>
              <a:custGeom>
                <a:avLst/>
                <a:gdLst>
                  <a:gd name="T0" fmla="*/ 3 w 30"/>
                  <a:gd name="T1" fmla="*/ 0 h 20"/>
                  <a:gd name="T2" fmla="*/ 0 w 30"/>
                  <a:gd name="T3" fmla="*/ 16 h 20"/>
                  <a:gd name="T4" fmla="*/ 1 w 30"/>
                  <a:gd name="T5" fmla="*/ 16 h 20"/>
                  <a:gd name="T6" fmla="*/ 5 w 30"/>
                  <a:gd name="T7" fmla="*/ 14 h 20"/>
                  <a:gd name="T8" fmla="*/ 21 w 30"/>
                  <a:gd name="T9" fmla="*/ 20 h 20"/>
                  <a:gd name="T10" fmla="*/ 28 w 30"/>
                  <a:gd name="T11" fmla="*/ 17 h 20"/>
                  <a:gd name="T12" fmla="*/ 30 w 30"/>
                  <a:gd name="T13" fmla="*/ 15 h 20"/>
                  <a:gd name="T14" fmla="*/ 14 w 30"/>
                  <a:gd name="T15" fmla="*/ 5 h 20"/>
                  <a:gd name="T16" fmla="*/ 3 w 30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0">
                    <a:moveTo>
                      <a:pt x="3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10" y="16"/>
                      <a:pt x="16" y="17"/>
                      <a:pt x="21" y="20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4" y="11"/>
                      <a:pt x="19" y="8"/>
                      <a:pt x="14" y="5"/>
                    </a:cubicBezTo>
                    <a:cubicBezTo>
                      <a:pt x="11" y="4"/>
                      <a:pt x="7" y="2"/>
                      <a:pt x="3" y="0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1" name="Freeform 299">
              <a:extLst>
                <a:ext uri="{FF2B5EF4-FFF2-40B4-BE49-F238E27FC236}">
                  <a16:creationId xmlns:a16="http://schemas.microsoft.com/office/drawing/2014/main" id="{230407A3-5BAC-4FAF-AAD9-6CB8B9D09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37" y="3489231"/>
              <a:ext cx="105540" cy="92802"/>
            </a:xfrm>
            <a:custGeom>
              <a:avLst/>
              <a:gdLst>
                <a:gd name="T0" fmla="*/ 24 w 34"/>
                <a:gd name="T1" fmla="*/ 6 h 30"/>
                <a:gd name="T2" fmla="*/ 8 w 34"/>
                <a:gd name="T3" fmla="*/ 0 h 30"/>
                <a:gd name="T4" fmla="*/ 3 w 34"/>
                <a:gd name="T5" fmla="*/ 3 h 30"/>
                <a:gd name="T6" fmla="*/ 0 w 34"/>
                <a:gd name="T7" fmla="*/ 25 h 30"/>
                <a:gd name="T8" fmla="*/ 5 w 34"/>
                <a:gd name="T9" fmla="*/ 30 h 30"/>
                <a:gd name="T10" fmla="*/ 9 w 34"/>
                <a:gd name="T11" fmla="*/ 21 h 30"/>
                <a:gd name="T12" fmla="*/ 14 w 34"/>
                <a:gd name="T13" fmla="*/ 20 h 30"/>
                <a:gd name="T14" fmla="*/ 15 w 34"/>
                <a:gd name="T15" fmla="*/ 24 h 30"/>
                <a:gd name="T16" fmla="*/ 24 w 34"/>
                <a:gd name="T17" fmla="*/ 23 h 30"/>
                <a:gd name="T18" fmla="*/ 32 w 34"/>
                <a:gd name="T19" fmla="*/ 24 h 30"/>
                <a:gd name="T20" fmla="*/ 34 w 34"/>
                <a:gd name="T21" fmla="*/ 16 h 30"/>
                <a:gd name="T22" fmla="*/ 23 w 34"/>
                <a:gd name="T23" fmla="*/ 10 h 30"/>
                <a:gd name="T24" fmla="*/ 24 w 34"/>
                <a:gd name="T25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0">
                  <a:moveTo>
                    <a:pt x="24" y="6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3"/>
                    <a:pt x="21" y="23"/>
                    <a:pt x="24" y="23"/>
                  </a:cubicBezTo>
                  <a:cubicBezTo>
                    <a:pt x="26" y="23"/>
                    <a:pt x="29" y="24"/>
                    <a:pt x="32" y="2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23" y="10"/>
                    <a:pt x="23" y="10"/>
                    <a:pt x="23" y="10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300">
              <a:extLst>
                <a:ext uri="{FF2B5EF4-FFF2-40B4-BE49-F238E27FC236}">
                  <a16:creationId xmlns:a16="http://schemas.microsoft.com/office/drawing/2014/main" id="{4B11C4EC-C65E-49C5-A550-5A42269B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672" y="3547460"/>
              <a:ext cx="52769" cy="18197"/>
            </a:xfrm>
            <a:custGeom>
              <a:avLst/>
              <a:gdLst>
                <a:gd name="T0" fmla="*/ 0 w 29"/>
                <a:gd name="T1" fmla="*/ 0 h 10"/>
                <a:gd name="T2" fmla="*/ 0 w 29"/>
                <a:gd name="T3" fmla="*/ 9 h 10"/>
                <a:gd name="T4" fmla="*/ 15 w 29"/>
                <a:gd name="T5" fmla="*/ 7 h 10"/>
                <a:gd name="T6" fmla="*/ 26 w 29"/>
                <a:gd name="T7" fmla="*/ 10 h 10"/>
                <a:gd name="T8" fmla="*/ 29 w 29"/>
                <a:gd name="T9" fmla="*/ 0 h 10"/>
                <a:gd name="T10" fmla="*/ 14 w 29"/>
                <a:gd name="T11" fmla="*/ 2 h 10"/>
                <a:gd name="T12" fmla="*/ 0 w 2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lnTo>
                    <a:pt x="0" y="9"/>
                  </a:lnTo>
                  <a:lnTo>
                    <a:pt x="15" y="7"/>
                  </a:lnTo>
                  <a:lnTo>
                    <a:pt x="26" y="10"/>
                  </a:lnTo>
                  <a:lnTo>
                    <a:pt x="29" y="0"/>
                  </a:lnTo>
                  <a:lnTo>
                    <a:pt x="1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eform 301">
              <a:extLst>
                <a:ext uri="{FF2B5EF4-FFF2-40B4-BE49-F238E27FC236}">
                  <a16:creationId xmlns:a16="http://schemas.microsoft.com/office/drawing/2014/main" id="{8E1C0203-E10C-4197-B1B5-62CE22682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953" y="3827687"/>
              <a:ext cx="169227" cy="92802"/>
            </a:xfrm>
            <a:custGeom>
              <a:avLst/>
              <a:gdLst>
                <a:gd name="T0" fmla="*/ 52 w 55"/>
                <a:gd name="T1" fmla="*/ 17 h 30"/>
                <a:gd name="T2" fmla="*/ 52 w 55"/>
                <a:gd name="T3" fmla="*/ 15 h 30"/>
                <a:gd name="T4" fmla="*/ 51 w 55"/>
                <a:gd name="T5" fmla="*/ 11 h 30"/>
                <a:gd name="T6" fmla="*/ 47 w 55"/>
                <a:gd name="T7" fmla="*/ 7 h 30"/>
                <a:gd name="T8" fmla="*/ 43 w 55"/>
                <a:gd name="T9" fmla="*/ 7 h 30"/>
                <a:gd name="T10" fmla="*/ 43 w 55"/>
                <a:gd name="T11" fmla="*/ 2 h 30"/>
                <a:gd name="T12" fmla="*/ 27 w 55"/>
                <a:gd name="T13" fmla="*/ 1 h 30"/>
                <a:gd name="T14" fmla="*/ 25 w 55"/>
                <a:gd name="T15" fmla="*/ 6 h 30"/>
                <a:gd name="T16" fmla="*/ 4 w 55"/>
                <a:gd name="T17" fmla="*/ 2 h 30"/>
                <a:gd name="T18" fmla="*/ 1 w 55"/>
                <a:gd name="T19" fmla="*/ 0 h 30"/>
                <a:gd name="T20" fmla="*/ 0 w 55"/>
                <a:gd name="T21" fmla="*/ 1 h 30"/>
                <a:gd name="T22" fmla="*/ 1 w 55"/>
                <a:gd name="T23" fmla="*/ 14 h 30"/>
                <a:gd name="T24" fmla="*/ 5 w 55"/>
                <a:gd name="T25" fmla="*/ 17 h 30"/>
                <a:gd name="T26" fmla="*/ 17 w 55"/>
                <a:gd name="T27" fmla="*/ 17 h 30"/>
                <a:gd name="T28" fmla="*/ 20 w 55"/>
                <a:gd name="T29" fmla="*/ 23 h 30"/>
                <a:gd name="T30" fmla="*/ 27 w 55"/>
                <a:gd name="T31" fmla="*/ 21 h 30"/>
                <a:gd name="T32" fmla="*/ 27 w 55"/>
                <a:gd name="T33" fmla="*/ 13 h 30"/>
                <a:gd name="T34" fmla="*/ 34 w 55"/>
                <a:gd name="T35" fmla="*/ 8 h 30"/>
                <a:gd name="T36" fmla="*/ 38 w 55"/>
                <a:gd name="T37" fmla="*/ 10 h 30"/>
                <a:gd name="T38" fmla="*/ 41 w 55"/>
                <a:gd name="T39" fmla="*/ 22 h 30"/>
                <a:gd name="T40" fmla="*/ 48 w 55"/>
                <a:gd name="T41" fmla="*/ 29 h 30"/>
                <a:gd name="T42" fmla="*/ 48 w 55"/>
                <a:gd name="T43" fmla="*/ 30 h 30"/>
                <a:gd name="T44" fmla="*/ 50 w 55"/>
                <a:gd name="T45" fmla="*/ 26 h 30"/>
                <a:gd name="T46" fmla="*/ 52 w 55"/>
                <a:gd name="T47" fmla="*/ 27 h 30"/>
                <a:gd name="T48" fmla="*/ 55 w 55"/>
                <a:gd name="T49" fmla="*/ 22 h 30"/>
                <a:gd name="T50" fmla="*/ 52 w 55"/>
                <a:gd name="T51" fmla="*/ 18 h 30"/>
                <a:gd name="T52" fmla="*/ 52 w 55"/>
                <a:gd name="T5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30">
                  <a:moveTo>
                    <a:pt x="52" y="17"/>
                  </a:move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2"/>
                    <a:pt x="51" y="11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8" y="4"/>
                    <a:pt x="11" y="3"/>
                    <a:pt x="4" y="2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7"/>
                    <a:pt x="52" y="17"/>
                  </a:cubicBez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reeform 302">
              <a:extLst>
                <a:ext uri="{FF2B5EF4-FFF2-40B4-BE49-F238E27FC236}">
                  <a16:creationId xmlns:a16="http://schemas.microsoft.com/office/drawing/2014/main" id="{C4C42590-1619-4A04-A9E7-0C09EACAF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316" y="3649361"/>
              <a:ext cx="101901" cy="134655"/>
            </a:xfrm>
            <a:custGeom>
              <a:avLst/>
              <a:gdLst>
                <a:gd name="T0" fmla="*/ 29 w 33"/>
                <a:gd name="T1" fmla="*/ 44 h 44"/>
                <a:gd name="T2" fmla="*/ 27 w 33"/>
                <a:gd name="T3" fmla="*/ 42 h 44"/>
                <a:gd name="T4" fmla="*/ 32 w 33"/>
                <a:gd name="T5" fmla="*/ 6 h 44"/>
                <a:gd name="T6" fmla="*/ 33 w 33"/>
                <a:gd name="T7" fmla="*/ 0 h 44"/>
                <a:gd name="T8" fmla="*/ 18 w 33"/>
                <a:gd name="T9" fmla="*/ 4 h 44"/>
                <a:gd name="T10" fmla="*/ 15 w 33"/>
                <a:gd name="T11" fmla="*/ 14 h 44"/>
                <a:gd name="T12" fmla="*/ 10 w 33"/>
                <a:gd name="T13" fmla="*/ 13 h 44"/>
                <a:gd name="T14" fmla="*/ 3 w 33"/>
                <a:gd name="T15" fmla="*/ 20 h 44"/>
                <a:gd name="T16" fmla="*/ 0 w 33"/>
                <a:gd name="T17" fmla="*/ 22 h 44"/>
                <a:gd name="T18" fmla="*/ 0 w 33"/>
                <a:gd name="T19" fmla="*/ 22 h 44"/>
                <a:gd name="T20" fmla="*/ 0 w 33"/>
                <a:gd name="T21" fmla="*/ 28 h 44"/>
                <a:gd name="T22" fmla="*/ 12 w 33"/>
                <a:gd name="T23" fmla="*/ 43 h 44"/>
                <a:gd name="T24" fmla="*/ 18 w 33"/>
                <a:gd name="T25" fmla="*/ 43 h 44"/>
                <a:gd name="T26" fmla="*/ 29 w 33"/>
                <a:gd name="T2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4">
                  <a:moveTo>
                    <a:pt x="29" y="44"/>
                  </a:moveTo>
                  <a:cubicBezTo>
                    <a:pt x="27" y="42"/>
                    <a:pt x="27" y="42"/>
                    <a:pt x="27" y="42"/>
                  </a:cubicBezTo>
                  <a:cubicBezTo>
                    <a:pt x="29" y="30"/>
                    <a:pt x="31" y="18"/>
                    <a:pt x="32" y="6"/>
                  </a:cubicBezTo>
                  <a:cubicBezTo>
                    <a:pt x="32" y="4"/>
                    <a:pt x="32" y="2"/>
                    <a:pt x="33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5" y="17"/>
                    <a:pt x="3" y="20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2" y="43"/>
                    <a:pt x="25" y="44"/>
                    <a:pt x="29" y="44"/>
                  </a:cubicBez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eform 303">
              <a:extLst>
                <a:ext uri="{FF2B5EF4-FFF2-40B4-BE49-F238E27FC236}">
                  <a16:creationId xmlns:a16="http://schemas.microsoft.com/office/drawing/2014/main" id="{6C2C8EA6-8FF9-4F08-9D37-E14A4649C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388" y="3039776"/>
              <a:ext cx="833403" cy="600487"/>
            </a:xfrm>
            <a:custGeom>
              <a:avLst/>
              <a:gdLst>
                <a:gd name="T0" fmla="*/ 232 w 271"/>
                <a:gd name="T1" fmla="*/ 185 h 195"/>
                <a:gd name="T2" fmla="*/ 228 w 271"/>
                <a:gd name="T3" fmla="*/ 176 h 195"/>
                <a:gd name="T4" fmla="*/ 244 w 271"/>
                <a:gd name="T5" fmla="*/ 170 h 195"/>
                <a:gd name="T6" fmla="*/ 249 w 271"/>
                <a:gd name="T7" fmla="*/ 166 h 195"/>
                <a:gd name="T8" fmla="*/ 258 w 271"/>
                <a:gd name="T9" fmla="*/ 160 h 195"/>
                <a:gd name="T10" fmla="*/ 261 w 271"/>
                <a:gd name="T11" fmla="*/ 162 h 195"/>
                <a:gd name="T12" fmla="*/ 266 w 271"/>
                <a:gd name="T13" fmla="*/ 144 h 195"/>
                <a:gd name="T14" fmla="*/ 270 w 271"/>
                <a:gd name="T15" fmla="*/ 129 h 195"/>
                <a:gd name="T16" fmla="*/ 251 w 271"/>
                <a:gd name="T17" fmla="*/ 132 h 195"/>
                <a:gd name="T18" fmla="*/ 235 w 271"/>
                <a:gd name="T19" fmla="*/ 134 h 195"/>
                <a:gd name="T20" fmla="*/ 230 w 271"/>
                <a:gd name="T21" fmla="*/ 153 h 195"/>
                <a:gd name="T22" fmla="*/ 219 w 271"/>
                <a:gd name="T23" fmla="*/ 162 h 195"/>
                <a:gd name="T24" fmla="*/ 208 w 271"/>
                <a:gd name="T25" fmla="*/ 166 h 195"/>
                <a:gd name="T26" fmla="*/ 192 w 271"/>
                <a:gd name="T27" fmla="*/ 158 h 195"/>
                <a:gd name="T28" fmla="*/ 173 w 271"/>
                <a:gd name="T29" fmla="*/ 125 h 195"/>
                <a:gd name="T30" fmla="*/ 175 w 271"/>
                <a:gd name="T31" fmla="*/ 86 h 195"/>
                <a:gd name="T32" fmla="*/ 172 w 271"/>
                <a:gd name="T33" fmla="*/ 80 h 195"/>
                <a:gd name="T34" fmla="*/ 151 w 271"/>
                <a:gd name="T35" fmla="*/ 66 h 195"/>
                <a:gd name="T36" fmla="*/ 150 w 271"/>
                <a:gd name="T37" fmla="*/ 65 h 195"/>
                <a:gd name="T38" fmla="*/ 133 w 271"/>
                <a:gd name="T39" fmla="*/ 33 h 195"/>
                <a:gd name="T40" fmla="*/ 125 w 271"/>
                <a:gd name="T41" fmla="*/ 33 h 195"/>
                <a:gd name="T42" fmla="*/ 108 w 271"/>
                <a:gd name="T43" fmla="*/ 33 h 195"/>
                <a:gd name="T44" fmla="*/ 93 w 271"/>
                <a:gd name="T45" fmla="*/ 13 h 195"/>
                <a:gd name="T46" fmla="*/ 75 w 271"/>
                <a:gd name="T47" fmla="*/ 16 h 195"/>
                <a:gd name="T48" fmla="*/ 28 w 271"/>
                <a:gd name="T49" fmla="*/ 0 h 195"/>
                <a:gd name="T50" fmla="*/ 6 w 271"/>
                <a:gd name="T51" fmla="*/ 24 h 195"/>
                <a:gd name="T52" fmla="*/ 25 w 271"/>
                <a:gd name="T53" fmla="*/ 54 h 195"/>
                <a:gd name="T54" fmla="*/ 18 w 271"/>
                <a:gd name="T55" fmla="*/ 58 h 195"/>
                <a:gd name="T56" fmla="*/ 43 w 271"/>
                <a:gd name="T57" fmla="*/ 94 h 195"/>
                <a:gd name="T58" fmla="*/ 64 w 271"/>
                <a:gd name="T59" fmla="*/ 108 h 195"/>
                <a:gd name="T60" fmla="*/ 66 w 271"/>
                <a:gd name="T61" fmla="*/ 97 h 195"/>
                <a:gd name="T62" fmla="*/ 42 w 271"/>
                <a:gd name="T63" fmla="*/ 68 h 195"/>
                <a:gd name="T64" fmla="*/ 19 w 271"/>
                <a:gd name="T65" fmla="*/ 9 h 195"/>
                <a:gd name="T66" fmla="*/ 52 w 271"/>
                <a:gd name="T67" fmla="*/ 51 h 195"/>
                <a:gd name="T68" fmla="*/ 70 w 271"/>
                <a:gd name="T69" fmla="*/ 86 h 195"/>
                <a:gd name="T70" fmla="*/ 104 w 271"/>
                <a:gd name="T71" fmla="*/ 129 h 195"/>
                <a:gd name="T72" fmla="*/ 101 w 271"/>
                <a:gd name="T73" fmla="*/ 143 h 195"/>
                <a:gd name="T74" fmla="*/ 135 w 271"/>
                <a:gd name="T75" fmla="*/ 168 h 195"/>
                <a:gd name="T76" fmla="*/ 176 w 271"/>
                <a:gd name="T77" fmla="*/ 192 h 195"/>
                <a:gd name="T78" fmla="*/ 202 w 271"/>
                <a:gd name="T79" fmla="*/ 188 h 195"/>
                <a:gd name="T80" fmla="*/ 221 w 271"/>
                <a:gd name="T81" fmla="*/ 18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1" h="195">
                  <a:moveTo>
                    <a:pt x="232" y="187"/>
                  </a:moveTo>
                  <a:cubicBezTo>
                    <a:pt x="232" y="185"/>
                    <a:pt x="232" y="185"/>
                    <a:pt x="232" y="185"/>
                  </a:cubicBezTo>
                  <a:cubicBezTo>
                    <a:pt x="225" y="176"/>
                    <a:pt x="225" y="176"/>
                    <a:pt x="225" y="176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8" y="170"/>
                    <a:pt x="228" y="170"/>
                    <a:pt x="228" y="170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6" y="166"/>
                    <a:pt x="246" y="166"/>
                    <a:pt x="246" y="166"/>
                  </a:cubicBezTo>
                  <a:cubicBezTo>
                    <a:pt x="249" y="166"/>
                    <a:pt x="249" y="166"/>
                    <a:pt x="249" y="166"/>
                  </a:cubicBezTo>
                  <a:cubicBezTo>
                    <a:pt x="252" y="158"/>
                    <a:pt x="252" y="158"/>
                    <a:pt x="252" y="158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57"/>
                    <a:pt x="258" y="157"/>
                    <a:pt x="258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2" y="160"/>
                    <a:pt x="262" y="159"/>
                    <a:pt x="263" y="157"/>
                  </a:cubicBezTo>
                  <a:cubicBezTo>
                    <a:pt x="263" y="153"/>
                    <a:pt x="264" y="149"/>
                    <a:pt x="266" y="144"/>
                  </a:cubicBezTo>
                  <a:cubicBezTo>
                    <a:pt x="267" y="140"/>
                    <a:pt x="268" y="137"/>
                    <a:pt x="271" y="134"/>
                  </a:cubicBezTo>
                  <a:cubicBezTo>
                    <a:pt x="270" y="129"/>
                    <a:pt x="270" y="129"/>
                    <a:pt x="270" y="129"/>
                  </a:cubicBezTo>
                  <a:cubicBezTo>
                    <a:pt x="267" y="129"/>
                    <a:pt x="263" y="129"/>
                    <a:pt x="260" y="130"/>
                  </a:cubicBezTo>
                  <a:cubicBezTo>
                    <a:pt x="257" y="130"/>
                    <a:pt x="254" y="131"/>
                    <a:pt x="251" y="132"/>
                  </a:cubicBezTo>
                  <a:cubicBezTo>
                    <a:pt x="239" y="131"/>
                    <a:pt x="239" y="131"/>
                    <a:pt x="239" y="131"/>
                  </a:cubicBezTo>
                  <a:cubicBezTo>
                    <a:pt x="235" y="134"/>
                    <a:pt x="235" y="134"/>
                    <a:pt x="235" y="134"/>
                  </a:cubicBezTo>
                  <a:cubicBezTo>
                    <a:pt x="234" y="138"/>
                    <a:pt x="233" y="141"/>
                    <a:pt x="232" y="145"/>
                  </a:cubicBezTo>
                  <a:cubicBezTo>
                    <a:pt x="231" y="148"/>
                    <a:pt x="231" y="151"/>
                    <a:pt x="230" y="153"/>
                  </a:cubicBezTo>
                  <a:cubicBezTo>
                    <a:pt x="229" y="156"/>
                    <a:pt x="228" y="158"/>
                    <a:pt x="227" y="160"/>
                  </a:cubicBezTo>
                  <a:cubicBezTo>
                    <a:pt x="225" y="161"/>
                    <a:pt x="222" y="161"/>
                    <a:pt x="219" y="162"/>
                  </a:cubicBezTo>
                  <a:cubicBezTo>
                    <a:pt x="213" y="162"/>
                    <a:pt x="213" y="162"/>
                    <a:pt x="213" y="162"/>
                  </a:cubicBezTo>
                  <a:cubicBezTo>
                    <a:pt x="208" y="166"/>
                    <a:pt x="208" y="166"/>
                    <a:pt x="208" y="166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198" y="163"/>
                    <a:pt x="195" y="160"/>
                    <a:pt x="192" y="158"/>
                  </a:cubicBezTo>
                  <a:cubicBezTo>
                    <a:pt x="190" y="156"/>
                    <a:pt x="187" y="154"/>
                    <a:pt x="184" y="152"/>
                  </a:cubicBezTo>
                  <a:cubicBezTo>
                    <a:pt x="179" y="143"/>
                    <a:pt x="176" y="134"/>
                    <a:pt x="173" y="125"/>
                  </a:cubicBezTo>
                  <a:cubicBezTo>
                    <a:pt x="171" y="115"/>
                    <a:pt x="169" y="105"/>
                    <a:pt x="169" y="94"/>
                  </a:cubicBezTo>
                  <a:cubicBezTo>
                    <a:pt x="175" y="86"/>
                    <a:pt x="175" y="86"/>
                    <a:pt x="175" y="86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67" y="78"/>
                    <a:pt x="163" y="75"/>
                    <a:pt x="158" y="72"/>
                  </a:cubicBezTo>
                  <a:cubicBezTo>
                    <a:pt x="156" y="70"/>
                    <a:pt x="154" y="68"/>
                    <a:pt x="151" y="66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0" y="65"/>
                    <a:pt x="150" y="65"/>
                    <a:pt x="150" y="65"/>
                  </a:cubicBezTo>
                  <a:cubicBezTo>
                    <a:pt x="146" y="56"/>
                    <a:pt x="142" y="46"/>
                    <a:pt x="138" y="38"/>
                  </a:cubicBezTo>
                  <a:cubicBezTo>
                    <a:pt x="136" y="36"/>
                    <a:pt x="135" y="35"/>
                    <a:pt x="133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60" y="12"/>
                    <a:pt x="44" y="8"/>
                    <a:pt x="28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10"/>
                    <a:pt x="4" y="17"/>
                    <a:pt x="6" y="24"/>
                  </a:cubicBezTo>
                  <a:cubicBezTo>
                    <a:pt x="7" y="26"/>
                    <a:pt x="7" y="29"/>
                    <a:pt x="7" y="31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6" y="66"/>
                    <a:pt x="34" y="73"/>
                    <a:pt x="43" y="81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6" y="96"/>
                    <a:pt x="49" y="97"/>
                    <a:pt x="52" y="99"/>
                  </a:cubicBezTo>
                  <a:cubicBezTo>
                    <a:pt x="57" y="102"/>
                    <a:pt x="60" y="105"/>
                    <a:pt x="64" y="108"/>
                  </a:cubicBezTo>
                  <a:cubicBezTo>
                    <a:pt x="68" y="104"/>
                    <a:pt x="68" y="104"/>
                    <a:pt x="68" y="104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3" y="87"/>
                    <a:pt x="48" y="77"/>
                    <a:pt x="42" y="68"/>
                  </a:cubicBezTo>
                  <a:cubicBezTo>
                    <a:pt x="35" y="56"/>
                    <a:pt x="28" y="43"/>
                    <a:pt x="21" y="3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41" y="30"/>
                    <a:pt x="46" y="41"/>
                    <a:pt x="52" y="51"/>
                  </a:cubicBezTo>
                  <a:cubicBezTo>
                    <a:pt x="57" y="60"/>
                    <a:pt x="64" y="69"/>
                    <a:pt x="71" y="77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98" y="135"/>
                    <a:pt x="98" y="135"/>
                    <a:pt x="98" y="135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35" y="168"/>
                    <a:pt x="135" y="168"/>
                    <a:pt x="135" y="168"/>
                  </a:cubicBezTo>
                  <a:cubicBezTo>
                    <a:pt x="142" y="175"/>
                    <a:pt x="142" y="175"/>
                    <a:pt x="142" y="175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81" y="192"/>
                    <a:pt x="186" y="192"/>
                    <a:pt x="191" y="191"/>
                  </a:cubicBezTo>
                  <a:cubicBezTo>
                    <a:pt x="195" y="190"/>
                    <a:pt x="198" y="189"/>
                    <a:pt x="202" y="188"/>
                  </a:cubicBezTo>
                  <a:cubicBezTo>
                    <a:pt x="212" y="195"/>
                    <a:pt x="212" y="195"/>
                    <a:pt x="212" y="195"/>
                  </a:cubicBezTo>
                  <a:cubicBezTo>
                    <a:pt x="221" y="187"/>
                    <a:pt x="221" y="187"/>
                    <a:pt x="221" y="187"/>
                  </a:cubicBezTo>
                  <a:lnTo>
                    <a:pt x="232" y="187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reeform 304">
              <a:extLst>
                <a:ext uri="{FF2B5EF4-FFF2-40B4-BE49-F238E27FC236}">
                  <a16:creationId xmlns:a16="http://schemas.microsoft.com/office/drawing/2014/main" id="{C67AD700-7BB1-470B-A3F6-CBDBE8429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592" y="3542001"/>
              <a:ext cx="69147" cy="23655"/>
            </a:xfrm>
            <a:custGeom>
              <a:avLst/>
              <a:gdLst>
                <a:gd name="T0" fmla="*/ 28 w 38"/>
                <a:gd name="T1" fmla="*/ 0 h 13"/>
                <a:gd name="T2" fmla="*/ 6 w 38"/>
                <a:gd name="T3" fmla="*/ 0 h 13"/>
                <a:gd name="T4" fmla="*/ 0 w 38"/>
                <a:gd name="T5" fmla="*/ 7 h 13"/>
                <a:gd name="T6" fmla="*/ 3 w 38"/>
                <a:gd name="T7" fmla="*/ 10 h 13"/>
                <a:gd name="T8" fmla="*/ 11 w 38"/>
                <a:gd name="T9" fmla="*/ 8 h 13"/>
                <a:gd name="T10" fmla="*/ 16 w 38"/>
                <a:gd name="T11" fmla="*/ 13 h 13"/>
                <a:gd name="T12" fmla="*/ 38 w 38"/>
                <a:gd name="T13" fmla="*/ 12 h 13"/>
                <a:gd name="T14" fmla="*/ 38 w 38"/>
                <a:gd name="T15" fmla="*/ 5 h 13"/>
                <a:gd name="T16" fmla="*/ 28 w 38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3">
                  <a:moveTo>
                    <a:pt x="28" y="0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3" y="10"/>
                  </a:lnTo>
                  <a:lnTo>
                    <a:pt x="11" y="8"/>
                  </a:lnTo>
                  <a:lnTo>
                    <a:pt x="16" y="13"/>
                  </a:lnTo>
                  <a:lnTo>
                    <a:pt x="38" y="12"/>
                  </a:lnTo>
                  <a:lnTo>
                    <a:pt x="38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eform 305">
              <a:extLst>
                <a:ext uri="{FF2B5EF4-FFF2-40B4-BE49-F238E27FC236}">
                  <a16:creationId xmlns:a16="http://schemas.microsoft.com/office/drawing/2014/main" id="{11C3FA8C-44B5-4632-A6CC-61F6D3990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312" y="3485593"/>
              <a:ext cx="96441" cy="80065"/>
            </a:xfrm>
            <a:custGeom>
              <a:avLst/>
              <a:gdLst>
                <a:gd name="T0" fmla="*/ 30 w 31"/>
                <a:gd name="T1" fmla="*/ 4 h 26"/>
                <a:gd name="T2" fmla="*/ 16 w 31"/>
                <a:gd name="T3" fmla="*/ 0 h 26"/>
                <a:gd name="T4" fmla="*/ 13 w 31"/>
                <a:gd name="T5" fmla="*/ 2 h 26"/>
                <a:gd name="T6" fmla="*/ 23 w 31"/>
                <a:gd name="T7" fmla="*/ 10 h 26"/>
                <a:gd name="T8" fmla="*/ 20 w 31"/>
                <a:gd name="T9" fmla="*/ 18 h 26"/>
                <a:gd name="T10" fmla="*/ 9 w 31"/>
                <a:gd name="T11" fmla="*/ 18 h 26"/>
                <a:gd name="T12" fmla="*/ 7 w 31"/>
                <a:gd name="T13" fmla="*/ 16 h 26"/>
                <a:gd name="T14" fmla="*/ 1 w 31"/>
                <a:gd name="T15" fmla="*/ 18 h 26"/>
                <a:gd name="T16" fmla="*/ 0 w 31"/>
                <a:gd name="T17" fmla="*/ 21 h 26"/>
                <a:gd name="T18" fmla="*/ 28 w 31"/>
                <a:gd name="T19" fmla="*/ 26 h 26"/>
                <a:gd name="T20" fmla="*/ 28 w 31"/>
                <a:gd name="T21" fmla="*/ 26 h 26"/>
                <a:gd name="T22" fmla="*/ 31 w 31"/>
                <a:gd name="T23" fmla="*/ 4 h 26"/>
                <a:gd name="T24" fmla="*/ 30 w 31"/>
                <a:gd name="T25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6">
                  <a:moveTo>
                    <a:pt x="30" y="4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9" y="23"/>
                    <a:pt x="19" y="24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Freeform 306">
              <a:extLst>
                <a:ext uri="{FF2B5EF4-FFF2-40B4-BE49-F238E27FC236}">
                  <a16:creationId xmlns:a16="http://schemas.microsoft.com/office/drawing/2014/main" id="{EEB367CC-D22B-4973-895F-272CE38FB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825" y="3563837"/>
              <a:ext cx="138294" cy="121916"/>
            </a:xfrm>
            <a:custGeom>
              <a:avLst/>
              <a:gdLst>
                <a:gd name="T0" fmla="*/ 27 w 45"/>
                <a:gd name="T1" fmla="*/ 34 h 40"/>
                <a:gd name="T2" fmla="*/ 29 w 45"/>
                <a:gd name="T3" fmla="*/ 33 h 40"/>
                <a:gd name="T4" fmla="*/ 30 w 45"/>
                <a:gd name="T5" fmla="*/ 30 h 40"/>
                <a:gd name="T6" fmla="*/ 32 w 45"/>
                <a:gd name="T7" fmla="*/ 28 h 40"/>
                <a:gd name="T8" fmla="*/ 32 w 45"/>
                <a:gd name="T9" fmla="*/ 28 h 40"/>
                <a:gd name="T10" fmla="*/ 45 w 45"/>
                <a:gd name="T11" fmla="*/ 24 h 40"/>
                <a:gd name="T12" fmla="*/ 40 w 45"/>
                <a:gd name="T13" fmla="*/ 21 h 40"/>
                <a:gd name="T14" fmla="*/ 43 w 45"/>
                <a:gd name="T15" fmla="*/ 19 h 40"/>
                <a:gd name="T16" fmla="*/ 44 w 45"/>
                <a:gd name="T17" fmla="*/ 17 h 40"/>
                <a:gd name="T18" fmla="*/ 31 w 45"/>
                <a:gd name="T19" fmla="*/ 18 h 40"/>
                <a:gd name="T20" fmla="*/ 32 w 45"/>
                <a:gd name="T21" fmla="*/ 0 h 40"/>
                <a:gd name="T22" fmla="*/ 16 w 45"/>
                <a:gd name="T23" fmla="*/ 0 h 40"/>
                <a:gd name="T24" fmla="*/ 16 w 45"/>
                <a:gd name="T25" fmla="*/ 6 h 40"/>
                <a:gd name="T26" fmla="*/ 13 w 45"/>
                <a:gd name="T27" fmla="*/ 6 h 40"/>
                <a:gd name="T28" fmla="*/ 20 w 45"/>
                <a:gd name="T29" fmla="*/ 15 h 40"/>
                <a:gd name="T30" fmla="*/ 20 w 45"/>
                <a:gd name="T31" fmla="*/ 17 h 40"/>
                <a:gd name="T32" fmla="*/ 9 w 45"/>
                <a:gd name="T33" fmla="*/ 17 h 40"/>
                <a:gd name="T34" fmla="*/ 0 w 45"/>
                <a:gd name="T35" fmla="*/ 25 h 40"/>
                <a:gd name="T36" fmla="*/ 19 w 45"/>
                <a:gd name="T37" fmla="*/ 40 h 40"/>
                <a:gd name="T38" fmla="*/ 21 w 45"/>
                <a:gd name="T39" fmla="*/ 39 h 40"/>
                <a:gd name="T40" fmla="*/ 27 w 45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0">
                  <a:moveTo>
                    <a:pt x="27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29"/>
                    <a:pt x="31" y="29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6" y="26"/>
                    <a:pt x="40" y="25"/>
                    <a:pt x="45" y="24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2" y="38"/>
                    <a:pt x="25" y="36"/>
                    <a:pt x="27" y="34"/>
                  </a:cubicBez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Freeform 307">
              <a:extLst>
                <a:ext uri="{FF2B5EF4-FFF2-40B4-BE49-F238E27FC236}">
                  <a16:creationId xmlns:a16="http://schemas.microsoft.com/office/drawing/2014/main" id="{D0B0D1BC-25EA-4A20-BA12-1E1AFC948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988" y="3622066"/>
              <a:ext cx="169227" cy="94622"/>
            </a:xfrm>
            <a:custGeom>
              <a:avLst/>
              <a:gdLst>
                <a:gd name="T0" fmla="*/ 50 w 55"/>
                <a:gd name="T1" fmla="*/ 4 h 31"/>
                <a:gd name="T2" fmla="*/ 44 w 55"/>
                <a:gd name="T3" fmla="*/ 3 h 31"/>
                <a:gd name="T4" fmla="*/ 40 w 55"/>
                <a:gd name="T5" fmla="*/ 0 h 31"/>
                <a:gd name="T6" fmla="*/ 22 w 55"/>
                <a:gd name="T7" fmla="*/ 3 h 31"/>
                <a:gd name="T8" fmla="*/ 16 w 55"/>
                <a:gd name="T9" fmla="*/ 5 h 31"/>
                <a:gd name="T10" fmla="*/ 3 w 55"/>
                <a:gd name="T11" fmla="*/ 9 h 31"/>
                <a:gd name="T12" fmla="*/ 3 w 55"/>
                <a:gd name="T13" fmla="*/ 9 h 31"/>
                <a:gd name="T14" fmla="*/ 1 w 55"/>
                <a:gd name="T15" fmla="*/ 11 h 31"/>
                <a:gd name="T16" fmla="*/ 0 w 55"/>
                <a:gd name="T17" fmla="*/ 14 h 31"/>
                <a:gd name="T18" fmla="*/ 0 w 55"/>
                <a:gd name="T19" fmla="*/ 14 h 31"/>
                <a:gd name="T20" fmla="*/ 19 w 55"/>
                <a:gd name="T21" fmla="*/ 21 h 31"/>
                <a:gd name="T22" fmla="*/ 19 w 55"/>
                <a:gd name="T23" fmla="*/ 22 h 31"/>
                <a:gd name="T24" fmla="*/ 16 w 55"/>
                <a:gd name="T25" fmla="*/ 27 h 31"/>
                <a:gd name="T26" fmla="*/ 17 w 55"/>
                <a:gd name="T27" fmla="*/ 30 h 31"/>
                <a:gd name="T28" fmla="*/ 17 w 55"/>
                <a:gd name="T29" fmla="*/ 31 h 31"/>
                <a:gd name="T30" fmla="*/ 22 w 55"/>
                <a:gd name="T31" fmla="*/ 31 h 31"/>
                <a:gd name="T32" fmla="*/ 25 w 55"/>
                <a:gd name="T33" fmla="*/ 29 h 31"/>
                <a:gd name="T34" fmla="*/ 32 w 55"/>
                <a:gd name="T35" fmla="*/ 22 h 31"/>
                <a:gd name="T36" fmla="*/ 37 w 55"/>
                <a:gd name="T37" fmla="*/ 23 h 31"/>
                <a:gd name="T38" fmla="*/ 40 w 55"/>
                <a:gd name="T39" fmla="*/ 13 h 31"/>
                <a:gd name="T40" fmla="*/ 55 w 55"/>
                <a:gd name="T41" fmla="*/ 9 h 31"/>
                <a:gd name="T42" fmla="*/ 55 w 55"/>
                <a:gd name="T43" fmla="*/ 6 h 31"/>
                <a:gd name="T44" fmla="*/ 50 w 55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31">
                  <a:moveTo>
                    <a:pt x="50" y="4"/>
                  </a:moveTo>
                  <a:cubicBezTo>
                    <a:pt x="48" y="4"/>
                    <a:pt x="46" y="3"/>
                    <a:pt x="44" y="3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4" y="1"/>
                    <a:pt x="28" y="2"/>
                    <a:pt x="22" y="3"/>
                  </a:cubicBezTo>
                  <a:cubicBezTo>
                    <a:pt x="20" y="4"/>
                    <a:pt x="18" y="4"/>
                    <a:pt x="16" y="5"/>
                  </a:cubicBezTo>
                  <a:cubicBezTo>
                    <a:pt x="11" y="6"/>
                    <a:pt x="7" y="7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1"/>
                    <a:pt x="17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3" y="29"/>
                    <a:pt x="25" y="29"/>
                  </a:cubicBezTo>
                  <a:cubicBezTo>
                    <a:pt x="27" y="26"/>
                    <a:pt x="30" y="24"/>
                    <a:pt x="32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5"/>
                    <a:pt x="51" y="4"/>
                    <a:pt x="50" y="4"/>
                  </a:cubicBez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Freeform 308">
              <a:extLst>
                <a:ext uri="{FF2B5EF4-FFF2-40B4-BE49-F238E27FC236}">
                  <a16:creationId xmlns:a16="http://schemas.microsoft.com/office/drawing/2014/main" id="{DA486195-B101-46ED-B1A4-FB375C05D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054" y="3665738"/>
              <a:ext cx="89163" cy="50950"/>
            </a:xfrm>
            <a:custGeom>
              <a:avLst/>
              <a:gdLst>
                <a:gd name="T0" fmla="*/ 29 w 29"/>
                <a:gd name="T1" fmla="*/ 7 h 17"/>
                <a:gd name="T2" fmla="*/ 10 w 29"/>
                <a:gd name="T3" fmla="*/ 0 h 17"/>
                <a:gd name="T4" fmla="*/ 8 w 29"/>
                <a:gd name="T5" fmla="*/ 1 h 17"/>
                <a:gd name="T6" fmla="*/ 2 w 29"/>
                <a:gd name="T7" fmla="*/ 6 h 17"/>
                <a:gd name="T8" fmla="*/ 0 w 29"/>
                <a:gd name="T9" fmla="*/ 7 h 17"/>
                <a:gd name="T10" fmla="*/ 14 w 29"/>
                <a:gd name="T11" fmla="*/ 17 h 17"/>
                <a:gd name="T12" fmla="*/ 27 w 29"/>
                <a:gd name="T13" fmla="*/ 17 h 17"/>
                <a:gd name="T14" fmla="*/ 27 w 29"/>
                <a:gd name="T15" fmla="*/ 16 h 17"/>
                <a:gd name="T16" fmla="*/ 26 w 29"/>
                <a:gd name="T17" fmla="*/ 13 h 17"/>
                <a:gd name="T18" fmla="*/ 29 w 29"/>
                <a:gd name="T19" fmla="*/ 8 h 17"/>
                <a:gd name="T20" fmla="*/ 29 w 29"/>
                <a:gd name="T2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17">
                  <a:moveTo>
                    <a:pt x="29" y="7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9" y="8"/>
                    <a:pt x="29" y="8"/>
                    <a:pt x="29" y="8"/>
                  </a:cubicBezTo>
                  <a:lnTo>
                    <a:pt x="29" y="7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 309">
              <a:extLst>
                <a:ext uri="{FF2B5EF4-FFF2-40B4-BE49-F238E27FC236}">
                  <a16:creationId xmlns:a16="http://schemas.microsoft.com/office/drawing/2014/main" id="{D6159015-3DC4-4CAF-99CC-D7B04EB0F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463" y="3387331"/>
              <a:ext cx="294784" cy="101901"/>
            </a:xfrm>
            <a:custGeom>
              <a:avLst/>
              <a:gdLst>
                <a:gd name="T0" fmla="*/ 22 w 96"/>
                <a:gd name="T1" fmla="*/ 6 h 33"/>
                <a:gd name="T2" fmla="*/ 27 w 96"/>
                <a:gd name="T3" fmla="*/ 5 h 33"/>
                <a:gd name="T4" fmla="*/ 26 w 96"/>
                <a:gd name="T5" fmla="*/ 9 h 33"/>
                <a:gd name="T6" fmla="*/ 27 w 96"/>
                <a:gd name="T7" fmla="*/ 12 h 33"/>
                <a:gd name="T8" fmla="*/ 38 w 96"/>
                <a:gd name="T9" fmla="*/ 11 h 33"/>
                <a:gd name="T10" fmla="*/ 50 w 96"/>
                <a:gd name="T11" fmla="*/ 19 h 33"/>
                <a:gd name="T12" fmla="*/ 53 w 96"/>
                <a:gd name="T13" fmla="*/ 17 h 33"/>
                <a:gd name="T14" fmla="*/ 57 w 96"/>
                <a:gd name="T15" fmla="*/ 19 h 33"/>
                <a:gd name="T16" fmla="*/ 58 w 96"/>
                <a:gd name="T17" fmla="*/ 24 h 33"/>
                <a:gd name="T18" fmla="*/ 67 w 96"/>
                <a:gd name="T19" fmla="*/ 25 h 33"/>
                <a:gd name="T20" fmla="*/ 67 w 96"/>
                <a:gd name="T21" fmla="*/ 27 h 33"/>
                <a:gd name="T22" fmla="*/ 60 w 96"/>
                <a:gd name="T23" fmla="*/ 29 h 33"/>
                <a:gd name="T24" fmla="*/ 58 w 96"/>
                <a:gd name="T25" fmla="*/ 31 h 33"/>
                <a:gd name="T26" fmla="*/ 93 w 96"/>
                <a:gd name="T27" fmla="*/ 33 h 33"/>
                <a:gd name="T28" fmla="*/ 96 w 96"/>
                <a:gd name="T29" fmla="*/ 31 h 33"/>
                <a:gd name="T30" fmla="*/ 93 w 96"/>
                <a:gd name="T31" fmla="*/ 30 h 33"/>
                <a:gd name="T32" fmla="*/ 89 w 96"/>
                <a:gd name="T33" fmla="*/ 27 h 33"/>
                <a:gd name="T34" fmla="*/ 83 w 96"/>
                <a:gd name="T35" fmla="*/ 27 h 33"/>
                <a:gd name="T36" fmla="*/ 83 w 96"/>
                <a:gd name="T37" fmla="*/ 23 h 33"/>
                <a:gd name="T38" fmla="*/ 77 w 96"/>
                <a:gd name="T39" fmla="*/ 23 h 33"/>
                <a:gd name="T40" fmla="*/ 56 w 96"/>
                <a:gd name="T41" fmla="*/ 11 h 33"/>
                <a:gd name="T42" fmla="*/ 38 w 96"/>
                <a:gd name="T43" fmla="*/ 0 h 33"/>
                <a:gd name="T44" fmla="*/ 9 w 96"/>
                <a:gd name="T45" fmla="*/ 0 h 33"/>
                <a:gd name="T46" fmla="*/ 4 w 96"/>
                <a:gd name="T47" fmla="*/ 4 h 33"/>
                <a:gd name="T48" fmla="*/ 4 w 96"/>
                <a:gd name="T49" fmla="*/ 10 h 33"/>
                <a:gd name="T50" fmla="*/ 1 w 96"/>
                <a:gd name="T51" fmla="*/ 10 h 33"/>
                <a:gd name="T52" fmla="*/ 0 w 96"/>
                <a:gd name="T53" fmla="*/ 13 h 33"/>
                <a:gd name="T54" fmla="*/ 9 w 96"/>
                <a:gd name="T55" fmla="*/ 13 h 33"/>
                <a:gd name="T56" fmla="*/ 22 w 96"/>
                <a:gd name="T57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33">
                  <a:moveTo>
                    <a:pt x="22" y="6"/>
                  </a:moveTo>
                  <a:cubicBezTo>
                    <a:pt x="24" y="5"/>
                    <a:pt x="25" y="5"/>
                    <a:pt x="27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70" y="32"/>
                    <a:pt x="82" y="33"/>
                    <a:pt x="93" y="33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0" y="19"/>
                    <a:pt x="63" y="15"/>
                    <a:pt x="56" y="11"/>
                  </a:cubicBezTo>
                  <a:cubicBezTo>
                    <a:pt x="50" y="7"/>
                    <a:pt x="44" y="4"/>
                    <a:pt x="3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4" y="10"/>
                    <a:pt x="18" y="8"/>
                    <a:pt x="22" y="6"/>
                  </a:cubicBez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 310">
              <a:extLst>
                <a:ext uri="{FF2B5EF4-FFF2-40B4-BE49-F238E27FC236}">
                  <a16:creationId xmlns:a16="http://schemas.microsoft.com/office/drawing/2014/main" id="{7E9C9F3A-CFBF-4F20-B3EE-1C5C67450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791" y="3782197"/>
              <a:ext cx="92802" cy="89163"/>
            </a:xfrm>
            <a:custGeom>
              <a:avLst/>
              <a:gdLst>
                <a:gd name="T0" fmla="*/ 30 w 30"/>
                <a:gd name="T1" fmla="*/ 15 h 29"/>
                <a:gd name="T2" fmla="*/ 21 w 30"/>
                <a:gd name="T3" fmla="*/ 1 h 29"/>
                <a:gd name="T4" fmla="*/ 10 w 30"/>
                <a:gd name="T5" fmla="*/ 0 h 29"/>
                <a:gd name="T6" fmla="*/ 4 w 30"/>
                <a:gd name="T7" fmla="*/ 0 h 29"/>
                <a:gd name="T8" fmla="*/ 5 w 30"/>
                <a:gd name="T9" fmla="*/ 1 h 29"/>
                <a:gd name="T10" fmla="*/ 0 w 30"/>
                <a:gd name="T11" fmla="*/ 8 h 29"/>
                <a:gd name="T12" fmla="*/ 6 w 30"/>
                <a:gd name="T13" fmla="*/ 14 h 29"/>
                <a:gd name="T14" fmla="*/ 10 w 30"/>
                <a:gd name="T15" fmla="*/ 10 h 29"/>
                <a:gd name="T16" fmla="*/ 25 w 30"/>
                <a:gd name="T17" fmla="*/ 28 h 29"/>
                <a:gd name="T18" fmla="*/ 29 w 30"/>
                <a:gd name="T19" fmla="*/ 28 h 29"/>
                <a:gd name="T20" fmla="*/ 30 w 30"/>
                <a:gd name="T21" fmla="*/ 29 h 29"/>
                <a:gd name="T22" fmla="*/ 29 w 30"/>
                <a:gd name="T23" fmla="*/ 16 h 29"/>
                <a:gd name="T24" fmla="*/ 30 w 30"/>
                <a:gd name="T2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9">
                  <a:moveTo>
                    <a:pt x="30" y="15"/>
                  </a:moveTo>
                  <a:cubicBezTo>
                    <a:pt x="27" y="11"/>
                    <a:pt x="24" y="6"/>
                    <a:pt x="21" y="1"/>
                  </a:cubicBezTo>
                  <a:cubicBezTo>
                    <a:pt x="17" y="1"/>
                    <a:pt x="14" y="0"/>
                    <a:pt x="1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5" y="16"/>
                    <a:pt x="20" y="22"/>
                    <a:pt x="25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5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311">
              <a:extLst>
                <a:ext uri="{FF2B5EF4-FFF2-40B4-BE49-F238E27FC236}">
                  <a16:creationId xmlns:a16="http://schemas.microsoft.com/office/drawing/2014/main" id="{A8903C08-8456-4017-9EF1-6468F1DD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266" y="3525625"/>
              <a:ext cx="45491" cy="92802"/>
            </a:xfrm>
            <a:custGeom>
              <a:avLst/>
              <a:gdLst>
                <a:gd name="T0" fmla="*/ 6 w 15"/>
                <a:gd name="T1" fmla="*/ 8 h 30"/>
                <a:gd name="T2" fmla="*/ 3 w 15"/>
                <a:gd name="T3" fmla="*/ 8 h 30"/>
                <a:gd name="T4" fmla="*/ 1 w 15"/>
                <a:gd name="T5" fmla="*/ 12 h 30"/>
                <a:gd name="T6" fmla="*/ 0 w 15"/>
                <a:gd name="T7" fmla="*/ 30 h 30"/>
                <a:gd name="T8" fmla="*/ 13 w 15"/>
                <a:gd name="T9" fmla="*/ 29 h 30"/>
                <a:gd name="T10" fmla="*/ 15 w 15"/>
                <a:gd name="T11" fmla="*/ 2 h 30"/>
                <a:gd name="T12" fmla="*/ 9 w 15"/>
                <a:gd name="T13" fmla="*/ 0 h 30"/>
                <a:gd name="T14" fmla="*/ 6 w 15"/>
                <a:gd name="T15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0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30"/>
                    <a:pt x="0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0"/>
                    <a:pt x="14" y="11"/>
                    <a:pt x="15" y="2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 317">
              <a:extLst>
                <a:ext uri="{FF2B5EF4-FFF2-40B4-BE49-F238E27FC236}">
                  <a16:creationId xmlns:a16="http://schemas.microsoft.com/office/drawing/2014/main" id="{15FE20E5-51E4-4B5F-A00E-A9B42A1DB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49" y="2417454"/>
              <a:ext cx="1584921" cy="908009"/>
            </a:xfrm>
            <a:custGeom>
              <a:avLst/>
              <a:gdLst>
                <a:gd name="T0" fmla="*/ 488 w 515"/>
                <a:gd name="T1" fmla="*/ 37 h 295"/>
                <a:gd name="T2" fmla="*/ 432 w 515"/>
                <a:gd name="T3" fmla="*/ 66 h 295"/>
                <a:gd name="T4" fmla="*/ 406 w 515"/>
                <a:gd name="T5" fmla="*/ 80 h 295"/>
                <a:gd name="T6" fmla="*/ 405 w 515"/>
                <a:gd name="T7" fmla="*/ 88 h 295"/>
                <a:gd name="T8" fmla="*/ 370 w 515"/>
                <a:gd name="T9" fmla="*/ 99 h 295"/>
                <a:gd name="T10" fmla="*/ 373 w 515"/>
                <a:gd name="T11" fmla="*/ 82 h 295"/>
                <a:gd name="T12" fmla="*/ 360 w 515"/>
                <a:gd name="T13" fmla="*/ 74 h 295"/>
                <a:gd name="T14" fmla="*/ 362 w 515"/>
                <a:gd name="T15" fmla="*/ 48 h 295"/>
                <a:gd name="T16" fmla="*/ 342 w 515"/>
                <a:gd name="T17" fmla="*/ 65 h 295"/>
                <a:gd name="T18" fmla="*/ 333 w 515"/>
                <a:gd name="T19" fmla="*/ 92 h 295"/>
                <a:gd name="T20" fmla="*/ 335 w 515"/>
                <a:gd name="T21" fmla="*/ 54 h 295"/>
                <a:gd name="T22" fmla="*/ 332 w 515"/>
                <a:gd name="T23" fmla="*/ 48 h 295"/>
                <a:gd name="T24" fmla="*/ 359 w 515"/>
                <a:gd name="T25" fmla="*/ 42 h 295"/>
                <a:gd name="T26" fmla="*/ 337 w 515"/>
                <a:gd name="T27" fmla="*/ 37 h 295"/>
                <a:gd name="T28" fmla="*/ 311 w 515"/>
                <a:gd name="T29" fmla="*/ 35 h 295"/>
                <a:gd name="T30" fmla="*/ 298 w 515"/>
                <a:gd name="T31" fmla="*/ 34 h 295"/>
                <a:gd name="T32" fmla="*/ 308 w 515"/>
                <a:gd name="T33" fmla="*/ 22 h 295"/>
                <a:gd name="T34" fmla="*/ 272 w 515"/>
                <a:gd name="T35" fmla="*/ 1 h 295"/>
                <a:gd name="T36" fmla="*/ 24 w 515"/>
                <a:gd name="T37" fmla="*/ 15 h 295"/>
                <a:gd name="T38" fmla="*/ 0 w 515"/>
                <a:gd name="T39" fmla="*/ 15 h 295"/>
                <a:gd name="T40" fmla="*/ 8 w 515"/>
                <a:gd name="T41" fmla="*/ 69 h 295"/>
                <a:gd name="T42" fmla="*/ 5 w 515"/>
                <a:gd name="T43" fmla="*/ 112 h 295"/>
                <a:gd name="T44" fmla="*/ 38 w 515"/>
                <a:gd name="T45" fmla="*/ 179 h 295"/>
                <a:gd name="T46" fmla="*/ 98 w 515"/>
                <a:gd name="T47" fmla="*/ 202 h 295"/>
                <a:gd name="T48" fmla="*/ 163 w 515"/>
                <a:gd name="T49" fmla="*/ 215 h 295"/>
                <a:gd name="T50" fmla="*/ 195 w 515"/>
                <a:gd name="T51" fmla="*/ 235 h 295"/>
                <a:gd name="T52" fmla="*/ 220 w 515"/>
                <a:gd name="T53" fmla="*/ 267 h 295"/>
                <a:gd name="T54" fmla="*/ 242 w 515"/>
                <a:gd name="T55" fmla="*/ 282 h 295"/>
                <a:gd name="T56" fmla="*/ 265 w 515"/>
                <a:gd name="T57" fmla="*/ 246 h 295"/>
                <a:gd name="T58" fmla="*/ 298 w 515"/>
                <a:gd name="T59" fmla="*/ 238 h 295"/>
                <a:gd name="T60" fmla="*/ 313 w 515"/>
                <a:gd name="T61" fmla="*/ 240 h 295"/>
                <a:gd name="T62" fmla="*/ 317 w 515"/>
                <a:gd name="T63" fmla="*/ 235 h 295"/>
                <a:gd name="T64" fmla="*/ 311 w 515"/>
                <a:gd name="T65" fmla="*/ 226 h 295"/>
                <a:gd name="T66" fmla="*/ 333 w 515"/>
                <a:gd name="T67" fmla="*/ 229 h 295"/>
                <a:gd name="T68" fmla="*/ 351 w 515"/>
                <a:gd name="T69" fmla="*/ 230 h 295"/>
                <a:gd name="T70" fmla="*/ 366 w 515"/>
                <a:gd name="T71" fmla="*/ 234 h 295"/>
                <a:gd name="T72" fmla="*/ 373 w 515"/>
                <a:gd name="T73" fmla="*/ 268 h 295"/>
                <a:gd name="T74" fmla="*/ 392 w 515"/>
                <a:gd name="T75" fmla="*/ 290 h 295"/>
                <a:gd name="T76" fmla="*/ 397 w 515"/>
                <a:gd name="T77" fmla="*/ 261 h 295"/>
                <a:gd name="T78" fmla="*/ 401 w 515"/>
                <a:gd name="T79" fmla="*/ 201 h 295"/>
                <a:gd name="T80" fmla="*/ 428 w 515"/>
                <a:gd name="T81" fmla="*/ 152 h 295"/>
                <a:gd name="T82" fmla="*/ 431 w 515"/>
                <a:gd name="T83" fmla="*/ 130 h 295"/>
                <a:gd name="T84" fmla="*/ 434 w 515"/>
                <a:gd name="T85" fmla="*/ 150 h 295"/>
                <a:gd name="T86" fmla="*/ 439 w 515"/>
                <a:gd name="T87" fmla="*/ 115 h 295"/>
                <a:gd name="T88" fmla="*/ 451 w 515"/>
                <a:gd name="T89" fmla="*/ 107 h 295"/>
                <a:gd name="T90" fmla="*/ 484 w 515"/>
                <a:gd name="T91" fmla="*/ 91 h 295"/>
                <a:gd name="T92" fmla="*/ 494 w 515"/>
                <a:gd name="T93" fmla="*/ 69 h 295"/>
                <a:gd name="T94" fmla="*/ 511 w 515"/>
                <a:gd name="T95" fmla="*/ 61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5" h="295">
                  <a:moveTo>
                    <a:pt x="513" y="44"/>
                  </a:moveTo>
                  <a:cubicBezTo>
                    <a:pt x="508" y="38"/>
                    <a:pt x="508" y="38"/>
                    <a:pt x="508" y="38"/>
                  </a:cubicBezTo>
                  <a:cubicBezTo>
                    <a:pt x="503" y="29"/>
                    <a:pt x="503" y="29"/>
                    <a:pt x="503" y="29"/>
                  </a:cubicBezTo>
                  <a:cubicBezTo>
                    <a:pt x="488" y="37"/>
                    <a:pt x="488" y="37"/>
                    <a:pt x="488" y="37"/>
                  </a:cubicBezTo>
                  <a:cubicBezTo>
                    <a:pt x="474" y="51"/>
                    <a:pt x="474" y="51"/>
                    <a:pt x="474" y="51"/>
                  </a:cubicBezTo>
                  <a:cubicBezTo>
                    <a:pt x="439" y="52"/>
                    <a:pt x="439" y="52"/>
                    <a:pt x="439" y="52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32" y="66"/>
                    <a:pt x="432" y="66"/>
                    <a:pt x="432" y="66"/>
                  </a:cubicBezTo>
                  <a:cubicBezTo>
                    <a:pt x="431" y="70"/>
                    <a:pt x="431" y="70"/>
                    <a:pt x="431" y="70"/>
                  </a:cubicBezTo>
                  <a:cubicBezTo>
                    <a:pt x="431" y="73"/>
                    <a:pt x="431" y="73"/>
                    <a:pt x="431" y="73"/>
                  </a:cubicBezTo>
                  <a:cubicBezTo>
                    <a:pt x="428" y="78"/>
                    <a:pt x="428" y="78"/>
                    <a:pt x="428" y="78"/>
                  </a:cubicBezTo>
                  <a:cubicBezTo>
                    <a:pt x="406" y="80"/>
                    <a:pt x="406" y="80"/>
                    <a:pt x="406" y="80"/>
                  </a:cubicBezTo>
                  <a:cubicBezTo>
                    <a:pt x="402" y="84"/>
                    <a:pt x="402" y="84"/>
                    <a:pt x="402" y="84"/>
                  </a:cubicBezTo>
                  <a:cubicBezTo>
                    <a:pt x="404" y="84"/>
                    <a:pt x="404" y="84"/>
                    <a:pt x="404" y="84"/>
                  </a:cubicBezTo>
                  <a:cubicBezTo>
                    <a:pt x="408" y="85"/>
                    <a:pt x="408" y="85"/>
                    <a:pt x="408" y="85"/>
                  </a:cubicBezTo>
                  <a:cubicBezTo>
                    <a:pt x="405" y="88"/>
                    <a:pt x="405" y="88"/>
                    <a:pt x="405" y="88"/>
                  </a:cubicBezTo>
                  <a:cubicBezTo>
                    <a:pt x="399" y="89"/>
                    <a:pt x="399" y="89"/>
                    <a:pt x="399" y="89"/>
                  </a:cubicBezTo>
                  <a:cubicBezTo>
                    <a:pt x="393" y="95"/>
                    <a:pt x="393" y="95"/>
                    <a:pt x="393" y="95"/>
                  </a:cubicBezTo>
                  <a:cubicBezTo>
                    <a:pt x="376" y="102"/>
                    <a:pt x="376" y="102"/>
                    <a:pt x="376" y="102"/>
                  </a:cubicBezTo>
                  <a:cubicBezTo>
                    <a:pt x="370" y="99"/>
                    <a:pt x="370" y="99"/>
                    <a:pt x="370" y="99"/>
                  </a:cubicBezTo>
                  <a:cubicBezTo>
                    <a:pt x="372" y="95"/>
                    <a:pt x="372" y="95"/>
                    <a:pt x="372" y="95"/>
                  </a:cubicBezTo>
                  <a:cubicBezTo>
                    <a:pt x="370" y="93"/>
                    <a:pt x="370" y="93"/>
                    <a:pt x="370" y="93"/>
                  </a:cubicBezTo>
                  <a:cubicBezTo>
                    <a:pt x="368" y="88"/>
                    <a:pt x="368" y="88"/>
                    <a:pt x="368" y="88"/>
                  </a:cubicBezTo>
                  <a:cubicBezTo>
                    <a:pt x="373" y="82"/>
                    <a:pt x="373" y="82"/>
                    <a:pt x="373" y="82"/>
                  </a:cubicBezTo>
                  <a:cubicBezTo>
                    <a:pt x="373" y="69"/>
                    <a:pt x="373" y="69"/>
                    <a:pt x="373" y="69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3" y="77"/>
                    <a:pt x="363" y="77"/>
                    <a:pt x="363" y="77"/>
                  </a:cubicBezTo>
                  <a:cubicBezTo>
                    <a:pt x="361" y="76"/>
                    <a:pt x="360" y="75"/>
                    <a:pt x="360" y="74"/>
                  </a:cubicBezTo>
                  <a:cubicBezTo>
                    <a:pt x="360" y="73"/>
                    <a:pt x="362" y="71"/>
                    <a:pt x="366" y="67"/>
                  </a:cubicBezTo>
                  <a:cubicBezTo>
                    <a:pt x="369" y="60"/>
                    <a:pt x="369" y="60"/>
                    <a:pt x="369" y="60"/>
                  </a:cubicBezTo>
                  <a:cubicBezTo>
                    <a:pt x="366" y="50"/>
                    <a:pt x="366" y="50"/>
                    <a:pt x="366" y="50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2" y="54"/>
                    <a:pt x="352" y="54"/>
                    <a:pt x="352" y="54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42" y="65"/>
                    <a:pt x="342" y="65"/>
                    <a:pt x="342" y="65"/>
                  </a:cubicBezTo>
                  <a:cubicBezTo>
                    <a:pt x="344" y="78"/>
                    <a:pt x="344" y="78"/>
                    <a:pt x="344" y="78"/>
                  </a:cubicBezTo>
                  <a:cubicBezTo>
                    <a:pt x="342" y="88"/>
                    <a:pt x="342" y="88"/>
                    <a:pt x="342" y="88"/>
                  </a:cubicBezTo>
                  <a:cubicBezTo>
                    <a:pt x="337" y="93"/>
                    <a:pt x="337" y="93"/>
                    <a:pt x="337" y="93"/>
                  </a:cubicBezTo>
                  <a:cubicBezTo>
                    <a:pt x="333" y="92"/>
                    <a:pt x="333" y="92"/>
                    <a:pt x="333" y="92"/>
                  </a:cubicBezTo>
                  <a:cubicBezTo>
                    <a:pt x="330" y="87"/>
                    <a:pt x="330" y="87"/>
                    <a:pt x="330" y="87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31" y="62"/>
                    <a:pt x="331" y="62"/>
                    <a:pt x="331" y="62"/>
                  </a:cubicBezTo>
                  <a:cubicBezTo>
                    <a:pt x="335" y="54"/>
                    <a:pt x="335" y="54"/>
                    <a:pt x="335" y="54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27" y="61"/>
                    <a:pt x="327" y="61"/>
                    <a:pt x="327" y="61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32" y="48"/>
                    <a:pt x="332" y="48"/>
                    <a:pt x="332" y="48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50" y="42"/>
                    <a:pt x="350" y="42"/>
                    <a:pt x="350" y="42"/>
                  </a:cubicBezTo>
                  <a:cubicBezTo>
                    <a:pt x="359" y="42"/>
                    <a:pt x="359" y="42"/>
                    <a:pt x="359" y="42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43" y="36"/>
                    <a:pt x="343" y="36"/>
                    <a:pt x="343" y="36"/>
                  </a:cubicBezTo>
                  <a:cubicBezTo>
                    <a:pt x="337" y="37"/>
                    <a:pt x="337" y="37"/>
                    <a:pt x="337" y="37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25" y="31"/>
                    <a:pt x="325" y="31"/>
                    <a:pt x="325" y="31"/>
                  </a:cubicBezTo>
                  <a:cubicBezTo>
                    <a:pt x="331" y="24"/>
                    <a:pt x="331" y="24"/>
                    <a:pt x="331" y="24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07" y="35"/>
                    <a:pt x="307" y="35"/>
                    <a:pt x="307" y="35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298" y="34"/>
                    <a:pt x="298" y="34"/>
                    <a:pt x="298" y="34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297" y="27"/>
                    <a:pt x="297" y="27"/>
                    <a:pt x="297" y="27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86" y="15"/>
                    <a:pt x="286" y="15"/>
                    <a:pt x="286" y="15"/>
                  </a:cubicBezTo>
                  <a:cubicBezTo>
                    <a:pt x="276" y="9"/>
                    <a:pt x="276" y="9"/>
                    <a:pt x="276" y="9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4" y="3"/>
                    <a:pt x="264" y="3"/>
                    <a:pt x="264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7" y="170"/>
                    <a:pt x="37" y="170"/>
                    <a:pt x="37" y="170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70" y="206"/>
                    <a:pt x="70" y="206"/>
                    <a:pt x="70" y="206"/>
                  </a:cubicBezTo>
                  <a:cubicBezTo>
                    <a:pt x="98" y="202"/>
                    <a:pt x="98" y="202"/>
                    <a:pt x="98" y="202"/>
                  </a:cubicBezTo>
                  <a:cubicBezTo>
                    <a:pt x="98" y="206"/>
                    <a:pt x="98" y="206"/>
                    <a:pt x="98" y="206"/>
                  </a:cubicBezTo>
                  <a:cubicBezTo>
                    <a:pt x="114" y="210"/>
                    <a:pt x="130" y="214"/>
                    <a:pt x="145" y="218"/>
                  </a:cubicBezTo>
                  <a:cubicBezTo>
                    <a:pt x="145" y="215"/>
                    <a:pt x="145" y="215"/>
                    <a:pt x="145" y="215"/>
                  </a:cubicBezTo>
                  <a:cubicBezTo>
                    <a:pt x="163" y="215"/>
                    <a:pt x="163" y="215"/>
                    <a:pt x="163" y="215"/>
                  </a:cubicBezTo>
                  <a:cubicBezTo>
                    <a:pt x="177" y="227"/>
                    <a:pt x="177" y="227"/>
                    <a:pt x="177" y="227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95" y="235"/>
                    <a:pt x="195" y="235"/>
                    <a:pt x="195" y="235"/>
                  </a:cubicBezTo>
                  <a:cubicBezTo>
                    <a:pt x="203" y="235"/>
                    <a:pt x="203" y="235"/>
                    <a:pt x="203" y="235"/>
                  </a:cubicBezTo>
                  <a:cubicBezTo>
                    <a:pt x="203" y="235"/>
                    <a:pt x="203" y="235"/>
                    <a:pt x="203" y="235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20" y="267"/>
                    <a:pt x="220" y="267"/>
                    <a:pt x="220" y="267"/>
                  </a:cubicBezTo>
                  <a:cubicBezTo>
                    <a:pt x="221" y="267"/>
                    <a:pt x="221" y="267"/>
                    <a:pt x="221" y="267"/>
                  </a:cubicBezTo>
                  <a:cubicBezTo>
                    <a:pt x="221" y="268"/>
                    <a:pt x="221" y="268"/>
                    <a:pt x="221" y="268"/>
                  </a:cubicBezTo>
                  <a:cubicBezTo>
                    <a:pt x="224" y="270"/>
                    <a:pt x="226" y="272"/>
                    <a:pt x="228" y="274"/>
                  </a:cubicBezTo>
                  <a:cubicBezTo>
                    <a:pt x="233" y="277"/>
                    <a:pt x="237" y="280"/>
                    <a:pt x="242" y="282"/>
                  </a:cubicBezTo>
                  <a:cubicBezTo>
                    <a:pt x="245" y="284"/>
                    <a:pt x="245" y="284"/>
                    <a:pt x="245" y="284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50" y="259"/>
                    <a:pt x="250" y="259"/>
                    <a:pt x="250" y="259"/>
                  </a:cubicBezTo>
                  <a:cubicBezTo>
                    <a:pt x="265" y="246"/>
                    <a:pt x="265" y="246"/>
                    <a:pt x="265" y="246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7" y="239"/>
                    <a:pt x="277" y="239"/>
                    <a:pt x="277" y="239"/>
                  </a:cubicBezTo>
                  <a:cubicBezTo>
                    <a:pt x="288" y="235"/>
                    <a:pt x="288" y="235"/>
                    <a:pt x="288" y="235"/>
                  </a:cubicBezTo>
                  <a:cubicBezTo>
                    <a:pt x="298" y="238"/>
                    <a:pt x="298" y="238"/>
                    <a:pt x="298" y="238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8" y="243"/>
                    <a:pt x="308" y="243"/>
                    <a:pt x="308" y="243"/>
                  </a:cubicBezTo>
                  <a:cubicBezTo>
                    <a:pt x="309" y="239"/>
                    <a:pt x="309" y="239"/>
                    <a:pt x="309" y="239"/>
                  </a:cubicBezTo>
                  <a:cubicBezTo>
                    <a:pt x="313" y="240"/>
                    <a:pt x="313" y="240"/>
                    <a:pt x="313" y="240"/>
                  </a:cubicBezTo>
                  <a:cubicBezTo>
                    <a:pt x="318" y="243"/>
                    <a:pt x="318" y="243"/>
                    <a:pt x="318" y="243"/>
                  </a:cubicBezTo>
                  <a:cubicBezTo>
                    <a:pt x="319" y="240"/>
                    <a:pt x="319" y="240"/>
                    <a:pt x="319" y="240"/>
                  </a:cubicBezTo>
                  <a:cubicBezTo>
                    <a:pt x="316" y="238"/>
                    <a:pt x="316" y="238"/>
                    <a:pt x="316" y="238"/>
                  </a:cubicBezTo>
                  <a:cubicBezTo>
                    <a:pt x="317" y="235"/>
                    <a:pt x="317" y="235"/>
                    <a:pt x="317" y="235"/>
                  </a:cubicBezTo>
                  <a:cubicBezTo>
                    <a:pt x="310" y="231"/>
                    <a:pt x="310" y="231"/>
                    <a:pt x="310" y="231"/>
                  </a:cubicBezTo>
                  <a:cubicBezTo>
                    <a:pt x="307" y="227"/>
                    <a:pt x="307" y="227"/>
                    <a:pt x="307" y="227"/>
                  </a:cubicBezTo>
                  <a:cubicBezTo>
                    <a:pt x="306" y="224"/>
                    <a:pt x="306" y="224"/>
                    <a:pt x="306" y="224"/>
                  </a:cubicBezTo>
                  <a:cubicBezTo>
                    <a:pt x="311" y="226"/>
                    <a:pt x="311" y="226"/>
                    <a:pt x="311" y="226"/>
                  </a:cubicBezTo>
                  <a:cubicBezTo>
                    <a:pt x="314" y="229"/>
                    <a:pt x="314" y="229"/>
                    <a:pt x="314" y="229"/>
                  </a:cubicBezTo>
                  <a:cubicBezTo>
                    <a:pt x="321" y="231"/>
                    <a:pt x="321" y="231"/>
                    <a:pt x="321" y="231"/>
                  </a:cubicBezTo>
                  <a:cubicBezTo>
                    <a:pt x="327" y="229"/>
                    <a:pt x="327" y="229"/>
                    <a:pt x="327" y="229"/>
                  </a:cubicBezTo>
                  <a:cubicBezTo>
                    <a:pt x="333" y="229"/>
                    <a:pt x="333" y="229"/>
                    <a:pt x="333" y="229"/>
                  </a:cubicBezTo>
                  <a:cubicBezTo>
                    <a:pt x="337" y="231"/>
                    <a:pt x="337" y="231"/>
                    <a:pt x="337" y="231"/>
                  </a:cubicBezTo>
                  <a:cubicBezTo>
                    <a:pt x="341" y="230"/>
                    <a:pt x="341" y="230"/>
                    <a:pt x="341" y="230"/>
                  </a:cubicBezTo>
                  <a:cubicBezTo>
                    <a:pt x="345" y="228"/>
                    <a:pt x="345" y="228"/>
                    <a:pt x="345" y="228"/>
                  </a:cubicBezTo>
                  <a:cubicBezTo>
                    <a:pt x="351" y="230"/>
                    <a:pt x="351" y="230"/>
                    <a:pt x="351" y="230"/>
                  </a:cubicBezTo>
                  <a:cubicBezTo>
                    <a:pt x="353" y="236"/>
                    <a:pt x="353" y="236"/>
                    <a:pt x="353" y="236"/>
                  </a:cubicBezTo>
                  <a:cubicBezTo>
                    <a:pt x="356" y="238"/>
                    <a:pt x="356" y="238"/>
                    <a:pt x="356" y="238"/>
                  </a:cubicBezTo>
                  <a:cubicBezTo>
                    <a:pt x="364" y="234"/>
                    <a:pt x="364" y="234"/>
                    <a:pt x="364" y="234"/>
                  </a:cubicBezTo>
                  <a:cubicBezTo>
                    <a:pt x="366" y="234"/>
                    <a:pt x="366" y="234"/>
                    <a:pt x="366" y="234"/>
                  </a:cubicBezTo>
                  <a:cubicBezTo>
                    <a:pt x="372" y="243"/>
                    <a:pt x="372" y="243"/>
                    <a:pt x="372" y="243"/>
                  </a:cubicBezTo>
                  <a:cubicBezTo>
                    <a:pt x="373" y="250"/>
                    <a:pt x="373" y="250"/>
                    <a:pt x="373" y="250"/>
                  </a:cubicBezTo>
                  <a:cubicBezTo>
                    <a:pt x="371" y="261"/>
                    <a:pt x="371" y="261"/>
                    <a:pt x="371" y="261"/>
                  </a:cubicBezTo>
                  <a:cubicBezTo>
                    <a:pt x="373" y="268"/>
                    <a:pt x="373" y="268"/>
                    <a:pt x="373" y="268"/>
                  </a:cubicBezTo>
                  <a:cubicBezTo>
                    <a:pt x="378" y="271"/>
                    <a:pt x="378" y="271"/>
                    <a:pt x="378" y="271"/>
                  </a:cubicBezTo>
                  <a:cubicBezTo>
                    <a:pt x="385" y="285"/>
                    <a:pt x="385" y="285"/>
                    <a:pt x="385" y="285"/>
                  </a:cubicBezTo>
                  <a:cubicBezTo>
                    <a:pt x="391" y="288"/>
                    <a:pt x="391" y="288"/>
                    <a:pt x="391" y="288"/>
                  </a:cubicBezTo>
                  <a:cubicBezTo>
                    <a:pt x="392" y="290"/>
                    <a:pt x="392" y="290"/>
                    <a:pt x="392" y="290"/>
                  </a:cubicBezTo>
                  <a:cubicBezTo>
                    <a:pt x="389" y="295"/>
                    <a:pt x="389" y="295"/>
                    <a:pt x="389" y="295"/>
                  </a:cubicBezTo>
                  <a:cubicBezTo>
                    <a:pt x="395" y="289"/>
                    <a:pt x="395" y="289"/>
                    <a:pt x="395" y="289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7" y="261"/>
                    <a:pt x="397" y="261"/>
                    <a:pt x="397" y="261"/>
                  </a:cubicBezTo>
                  <a:cubicBezTo>
                    <a:pt x="387" y="232"/>
                    <a:pt x="387" y="232"/>
                    <a:pt x="387" y="232"/>
                  </a:cubicBezTo>
                  <a:cubicBezTo>
                    <a:pt x="387" y="221"/>
                    <a:pt x="387" y="221"/>
                    <a:pt x="387" y="221"/>
                  </a:cubicBezTo>
                  <a:cubicBezTo>
                    <a:pt x="391" y="206"/>
                    <a:pt x="391" y="206"/>
                    <a:pt x="391" y="206"/>
                  </a:cubicBezTo>
                  <a:cubicBezTo>
                    <a:pt x="401" y="201"/>
                    <a:pt x="401" y="201"/>
                    <a:pt x="401" y="201"/>
                  </a:cubicBezTo>
                  <a:cubicBezTo>
                    <a:pt x="415" y="191"/>
                    <a:pt x="415" y="191"/>
                    <a:pt x="415" y="191"/>
                  </a:cubicBezTo>
                  <a:cubicBezTo>
                    <a:pt x="433" y="170"/>
                    <a:pt x="433" y="170"/>
                    <a:pt x="433" y="170"/>
                  </a:cubicBezTo>
                  <a:cubicBezTo>
                    <a:pt x="434" y="156"/>
                    <a:pt x="434" y="156"/>
                    <a:pt x="434" y="156"/>
                  </a:cubicBezTo>
                  <a:cubicBezTo>
                    <a:pt x="428" y="152"/>
                    <a:pt x="428" y="152"/>
                    <a:pt x="428" y="152"/>
                  </a:cubicBezTo>
                  <a:cubicBezTo>
                    <a:pt x="426" y="147"/>
                    <a:pt x="426" y="147"/>
                    <a:pt x="426" y="147"/>
                  </a:cubicBezTo>
                  <a:cubicBezTo>
                    <a:pt x="426" y="133"/>
                    <a:pt x="426" y="133"/>
                    <a:pt x="426" y="133"/>
                  </a:cubicBezTo>
                  <a:cubicBezTo>
                    <a:pt x="431" y="122"/>
                    <a:pt x="431" y="122"/>
                    <a:pt x="431" y="122"/>
                  </a:cubicBezTo>
                  <a:cubicBezTo>
                    <a:pt x="431" y="130"/>
                    <a:pt x="431" y="130"/>
                    <a:pt x="431" y="130"/>
                  </a:cubicBezTo>
                  <a:cubicBezTo>
                    <a:pt x="432" y="133"/>
                    <a:pt x="432" y="133"/>
                    <a:pt x="432" y="133"/>
                  </a:cubicBezTo>
                  <a:cubicBezTo>
                    <a:pt x="431" y="137"/>
                    <a:pt x="431" y="137"/>
                    <a:pt x="431" y="137"/>
                  </a:cubicBezTo>
                  <a:cubicBezTo>
                    <a:pt x="435" y="143"/>
                    <a:pt x="435" y="143"/>
                    <a:pt x="435" y="143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42" y="136"/>
                    <a:pt x="442" y="136"/>
                    <a:pt x="442" y="136"/>
                  </a:cubicBezTo>
                  <a:cubicBezTo>
                    <a:pt x="443" y="130"/>
                    <a:pt x="443" y="130"/>
                    <a:pt x="443" y="130"/>
                  </a:cubicBezTo>
                  <a:cubicBezTo>
                    <a:pt x="438" y="125"/>
                    <a:pt x="438" y="125"/>
                    <a:pt x="438" y="125"/>
                  </a:cubicBezTo>
                  <a:cubicBezTo>
                    <a:pt x="439" y="115"/>
                    <a:pt x="439" y="115"/>
                    <a:pt x="439" y="115"/>
                  </a:cubicBezTo>
                  <a:cubicBezTo>
                    <a:pt x="443" y="121"/>
                    <a:pt x="443" y="121"/>
                    <a:pt x="443" y="121"/>
                  </a:cubicBezTo>
                  <a:cubicBezTo>
                    <a:pt x="445" y="127"/>
                    <a:pt x="445" y="127"/>
                    <a:pt x="445" y="127"/>
                  </a:cubicBezTo>
                  <a:cubicBezTo>
                    <a:pt x="455" y="108"/>
                    <a:pt x="455" y="108"/>
                    <a:pt x="455" y="108"/>
                  </a:cubicBezTo>
                  <a:cubicBezTo>
                    <a:pt x="451" y="107"/>
                    <a:pt x="451" y="107"/>
                    <a:pt x="451" y="107"/>
                  </a:cubicBezTo>
                  <a:cubicBezTo>
                    <a:pt x="452" y="104"/>
                    <a:pt x="452" y="104"/>
                    <a:pt x="452" y="104"/>
                  </a:cubicBezTo>
                  <a:cubicBezTo>
                    <a:pt x="458" y="97"/>
                    <a:pt x="458" y="97"/>
                    <a:pt x="458" y="97"/>
                  </a:cubicBezTo>
                  <a:cubicBezTo>
                    <a:pt x="473" y="93"/>
                    <a:pt x="473" y="93"/>
                    <a:pt x="473" y="93"/>
                  </a:cubicBezTo>
                  <a:cubicBezTo>
                    <a:pt x="484" y="91"/>
                    <a:pt x="484" y="91"/>
                    <a:pt x="484" y="91"/>
                  </a:cubicBezTo>
                  <a:cubicBezTo>
                    <a:pt x="485" y="88"/>
                    <a:pt x="485" y="88"/>
                    <a:pt x="485" y="88"/>
                  </a:cubicBezTo>
                  <a:cubicBezTo>
                    <a:pt x="481" y="84"/>
                    <a:pt x="481" y="84"/>
                    <a:pt x="481" y="84"/>
                  </a:cubicBezTo>
                  <a:cubicBezTo>
                    <a:pt x="482" y="77"/>
                    <a:pt x="482" y="77"/>
                    <a:pt x="482" y="77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496" y="64"/>
                    <a:pt x="496" y="64"/>
                    <a:pt x="496" y="64"/>
                  </a:cubicBezTo>
                  <a:cubicBezTo>
                    <a:pt x="498" y="66"/>
                    <a:pt x="498" y="66"/>
                    <a:pt x="498" y="66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511" y="61"/>
                    <a:pt x="511" y="61"/>
                    <a:pt x="511" y="61"/>
                  </a:cubicBezTo>
                  <a:cubicBezTo>
                    <a:pt x="511" y="54"/>
                    <a:pt x="511" y="54"/>
                    <a:pt x="511" y="54"/>
                  </a:cubicBezTo>
                  <a:cubicBezTo>
                    <a:pt x="515" y="54"/>
                    <a:pt x="515" y="54"/>
                    <a:pt x="515" y="54"/>
                  </a:cubicBezTo>
                  <a:lnTo>
                    <a:pt x="513" y="44"/>
                  </a:lnTo>
                  <a:close/>
                </a:path>
              </a:pathLst>
            </a:custGeom>
            <a:solidFill>
              <a:srgbClr val="176BAB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1" name="ZoneTexte 220">
            <a:extLst>
              <a:ext uri="{FF2B5EF4-FFF2-40B4-BE49-F238E27FC236}">
                <a16:creationId xmlns:a16="http://schemas.microsoft.com/office/drawing/2014/main" id="{98D94E66-A524-47ED-BD9C-E731EF36308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77759" y="712413"/>
            <a:ext cx="1451038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entury Gothic" panose="020B0502020202020204" pitchFamily="34" charset="0"/>
              </a:rPr>
              <a:t>Alcance en EEUU</a:t>
            </a:r>
          </a:p>
        </p:txBody>
      </p:sp>
      <p:cxnSp>
        <p:nvCxnSpPr>
          <p:cNvPr id="222" name="Straight Connector 9">
            <a:extLst>
              <a:ext uri="{FF2B5EF4-FFF2-40B4-BE49-F238E27FC236}">
                <a16:creationId xmlns:a16="http://schemas.microsoft.com/office/drawing/2014/main" id="{1B0AC93B-8ED9-4319-A51E-3CB53FC53811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H="1">
            <a:off x="511684" y="986437"/>
            <a:ext cx="1800000" cy="0"/>
          </a:xfrm>
          <a:prstGeom prst="line">
            <a:avLst/>
          </a:prstGeom>
          <a:noFill/>
          <a:ln w="12700" cap="rnd" cmpd="sng" algn="ctr">
            <a:solidFill>
              <a:srgbClr val="176BAB"/>
            </a:solidFill>
            <a:prstDash val="solid"/>
            <a:tailEnd type="oval" w="lg" len="lg"/>
          </a:ln>
        </p:spPr>
      </p:cxnSp>
      <p:sp>
        <p:nvSpPr>
          <p:cNvPr id="223" name="Espace réservé du texte 4">
            <a:extLst>
              <a:ext uri="{FF2B5EF4-FFF2-40B4-BE49-F238E27FC236}">
                <a16:creationId xmlns:a16="http://schemas.microsoft.com/office/drawing/2014/main" id="{01B874D8-81EE-40BB-8453-ED7463808D4D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5689614" y="217460"/>
            <a:ext cx="3254342" cy="215443"/>
          </a:xfrm>
          <a:prstGeom prst="roundRect">
            <a:avLst>
              <a:gd name="adj" fmla="val 0"/>
            </a:avLst>
          </a:prstGeom>
          <a:solidFill>
            <a:srgbClr val="176BAB"/>
          </a:solidFill>
          <a:ln>
            <a:noFill/>
          </a:ln>
        </p:spPr>
        <p:txBody>
          <a:bodyPr anchor="ctr">
            <a:noAutofit/>
          </a:bodyPr>
          <a:lstStyle/>
          <a:p>
            <a:pPr algn="ctr">
              <a:defRPr b="0" i="0"/>
            </a:pPr>
            <a:r>
              <a:rPr lang="es-ES" sz="1400" b="1">
                <a:solidFill>
                  <a:schemeClr val="bg1"/>
                </a:solidFill>
                <a:latin typeface="Century Gothic" panose="020B0502020202020204" pitchFamily="34" charset="0"/>
              </a:rPr>
              <a:t>14</a:t>
            </a:r>
            <a:r>
              <a:rPr lang="es-ES"/>
              <a:t> </a:t>
            </a:r>
            <a:r>
              <a:rPr lang="es-ES" sz="1400">
                <a:solidFill>
                  <a:schemeClr val="bg1"/>
                </a:solidFill>
                <a:latin typeface="Century Gothic" panose="020B0502020202020204" pitchFamily="34" charset="0"/>
              </a:rPr>
              <a:t>PAÍSES - </a:t>
            </a:r>
            <a:r>
              <a:rPr lang="es-ES" sz="1400" b="1">
                <a:solidFill>
                  <a:schemeClr val="bg1"/>
                </a:solidFill>
                <a:latin typeface="Century Gothic" panose="020B0502020202020204" pitchFamily="34" charset="0"/>
              </a:rPr>
              <a:t>14.002</a:t>
            </a:r>
            <a:r>
              <a:rPr lang="es-ES"/>
              <a:t> </a:t>
            </a:r>
            <a:r>
              <a:rPr lang="es-ES" sz="1400">
                <a:solidFill>
                  <a:schemeClr val="bg1"/>
                </a:solidFill>
                <a:latin typeface="Century Gothic" panose="020B0502020202020204" pitchFamily="34" charset="0"/>
              </a:rPr>
              <a:t>entrevistas</a:t>
            </a:r>
          </a:p>
        </p:txBody>
      </p:sp>
      <p:grpSp>
        <p:nvGrpSpPr>
          <p:cNvPr id="224" name="Groupe 223">
            <a:extLst>
              <a:ext uri="{FF2B5EF4-FFF2-40B4-BE49-F238E27FC236}">
                <a16:creationId xmlns:a16="http://schemas.microsoft.com/office/drawing/2014/main" id="{0A852999-A48E-4DD4-BCE1-BA239AADD0ED}"/>
              </a:ext>
            </a:extLst>
          </p:cNvPr>
          <p:cNvGrpSpPr/>
          <p:nvPr/>
        </p:nvGrpSpPr>
        <p:grpSpPr>
          <a:xfrm>
            <a:off x="191614" y="1217682"/>
            <a:ext cx="1038355" cy="567387"/>
            <a:chOff x="269955" y="1266327"/>
            <a:chExt cx="1038355" cy="567387"/>
          </a:xfrm>
        </p:grpSpPr>
        <p:sp>
          <p:nvSpPr>
            <p:cNvPr id="225" name="ZoneTexte 224">
              <a:extLst>
                <a:ext uri="{FF2B5EF4-FFF2-40B4-BE49-F238E27FC236}">
                  <a16:creationId xmlns:a16="http://schemas.microsoft.com/office/drawing/2014/main" id="{27E8F319-934A-4549-AF3D-2BA64B3D192F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269955" y="1525937"/>
              <a:ext cx="1038355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1.000 Estadounidenses</a:t>
              </a:r>
            </a:p>
          </p:txBody>
        </p:sp>
        <p:pic>
          <p:nvPicPr>
            <p:cNvPr id="226" name="Picture 3" descr="USA">
              <a:extLst>
                <a:ext uri="{FF2B5EF4-FFF2-40B4-BE49-F238E27FC236}">
                  <a16:creationId xmlns:a16="http://schemas.microsoft.com/office/drawing/2014/main" id="{4DC2DF9B-D0C2-4E0B-BA35-C2264B107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32" y="1266327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7" name="ZoneTexte 226">
            <a:extLst>
              <a:ext uri="{FF2B5EF4-FFF2-40B4-BE49-F238E27FC236}">
                <a16:creationId xmlns:a16="http://schemas.microsoft.com/office/drawing/2014/main" id="{42EF3C66-BAF5-480F-92AF-5748F4B2B6D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640592" y="712413"/>
            <a:ext cx="1492716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/>
            </a:pPr>
            <a:r>
              <a:rPr kumimoji="0" lang="es-ES" sz="1400" b="0" i="0" u="none" strike="noStrike" kern="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entury Gothic" panose="020B0502020202020204" pitchFamily="34" charset="0"/>
              </a:rPr>
              <a:t>Alcance en Europa </a:t>
            </a:r>
          </a:p>
        </p:txBody>
      </p:sp>
      <p:cxnSp>
        <p:nvCxnSpPr>
          <p:cNvPr id="228" name="Straight Connector 9">
            <a:extLst>
              <a:ext uri="{FF2B5EF4-FFF2-40B4-BE49-F238E27FC236}">
                <a16:creationId xmlns:a16="http://schemas.microsoft.com/office/drawing/2014/main" id="{DD10ABF7-A457-49CB-83AB-68D5CCB26703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H="1">
            <a:off x="3283049" y="986437"/>
            <a:ext cx="1800000" cy="0"/>
          </a:xfrm>
          <a:prstGeom prst="line">
            <a:avLst/>
          </a:prstGeom>
          <a:noFill/>
          <a:ln w="12700" cap="rnd" cmpd="sng" algn="ctr">
            <a:solidFill>
              <a:srgbClr val="176BAB"/>
            </a:solidFill>
            <a:prstDash val="solid"/>
            <a:tailEnd type="oval" w="lg" len="lg"/>
          </a:ln>
        </p:spPr>
      </p:cxnSp>
      <p:grpSp>
        <p:nvGrpSpPr>
          <p:cNvPr id="229" name="Groupe 228">
            <a:extLst>
              <a:ext uri="{FF2B5EF4-FFF2-40B4-BE49-F238E27FC236}">
                <a16:creationId xmlns:a16="http://schemas.microsoft.com/office/drawing/2014/main" id="{3A55A1F3-4D50-4EF3-B038-4432AC11A9BF}"/>
              </a:ext>
            </a:extLst>
          </p:cNvPr>
          <p:cNvGrpSpPr/>
          <p:nvPr/>
        </p:nvGrpSpPr>
        <p:grpSpPr>
          <a:xfrm>
            <a:off x="3412754" y="1162841"/>
            <a:ext cx="904042" cy="625439"/>
            <a:chOff x="3880127" y="788340"/>
            <a:chExt cx="904042" cy="625439"/>
          </a:xfrm>
        </p:grpSpPr>
        <p:sp>
          <p:nvSpPr>
            <p:cNvPr id="230" name="ZoneTexte 229">
              <a:extLst>
                <a:ext uri="{FF2B5EF4-FFF2-40B4-BE49-F238E27FC236}">
                  <a16:creationId xmlns:a16="http://schemas.microsoft.com/office/drawing/2014/main" id="{A1C8D81B-00D7-49A5-857B-172EABFE816B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3984970" y="788340"/>
              <a:ext cx="799199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1.000</a:t>
              </a:r>
              <a:r>
                <a:rPr lang="es-ES"/>
                <a:t> </a:t>
              </a:r>
            </a:p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Británicos</a:t>
              </a:r>
              <a:endParaRPr kumimoji="0" lang="es-ES" sz="1000" b="1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1" name="Picture 21" descr="Großbritannien">
              <a:extLst>
                <a:ext uri="{FF2B5EF4-FFF2-40B4-BE49-F238E27FC236}">
                  <a16:creationId xmlns:a16="http://schemas.microsoft.com/office/drawing/2014/main" id="{3F2E0E2E-2FDD-4741-AF65-50571B778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127" y="1161779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2" name="Groupe 231">
            <a:extLst>
              <a:ext uri="{FF2B5EF4-FFF2-40B4-BE49-F238E27FC236}">
                <a16:creationId xmlns:a16="http://schemas.microsoft.com/office/drawing/2014/main" id="{96F79D75-62C8-4D2D-B05E-B270D60AA1DD}"/>
              </a:ext>
            </a:extLst>
          </p:cNvPr>
          <p:cNvGrpSpPr/>
          <p:nvPr/>
        </p:nvGrpSpPr>
        <p:grpSpPr>
          <a:xfrm>
            <a:off x="4911664" y="3238499"/>
            <a:ext cx="1023741" cy="307777"/>
            <a:chOff x="5351083" y="3176040"/>
            <a:chExt cx="1023741" cy="307777"/>
          </a:xfrm>
        </p:grpSpPr>
        <p:sp>
          <p:nvSpPr>
            <p:cNvPr id="233" name="ZoneTexte 232">
              <a:extLst>
                <a:ext uri="{FF2B5EF4-FFF2-40B4-BE49-F238E27FC236}">
                  <a16:creationId xmlns:a16="http://schemas.microsoft.com/office/drawing/2014/main" id="{DEB56FD9-A1B4-49DB-ABD9-0BA38DEF9D37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5575626" y="3176040"/>
              <a:ext cx="799198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1000</a:t>
              </a:r>
            </a:p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Italianos</a:t>
              </a:r>
            </a:p>
          </p:txBody>
        </p:sp>
        <p:pic>
          <p:nvPicPr>
            <p:cNvPr id="234" name="Picture 29" descr="Italien">
              <a:extLst>
                <a:ext uri="{FF2B5EF4-FFF2-40B4-BE49-F238E27FC236}">
                  <a16:creationId xmlns:a16="http://schemas.microsoft.com/office/drawing/2014/main" id="{52D32CCC-8424-4745-9169-BB04F7296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083" y="3197113"/>
              <a:ext cx="25199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" name="Groupe 234">
            <a:extLst>
              <a:ext uri="{FF2B5EF4-FFF2-40B4-BE49-F238E27FC236}">
                <a16:creationId xmlns:a16="http://schemas.microsoft.com/office/drawing/2014/main" id="{D72C76E9-3A53-4626-986A-B878474E2C55}"/>
              </a:ext>
            </a:extLst>
          </p:cNvPr>
          <p:cNvGrpSpPr/>
          <p:nvPr/>
        </p:nvGrpSpPr>
        <p:grpSpPr>
          <a:xfrm>
            <a:off x="3852556" y="1815729"/>
            <a:ext cx="799198" cy="588209"/>
            <a:chOff x="4101041" y="1691646"/>
            <a:chExt cx="799198" cy="588209"/>
          </a:xfrm>
        </p:grpSpPr>
        <p:sp>
          <p:nvSpPr>
            <p:cNvPr id="236" name="ZoneTexte 235">
              <a:extLst>
                <a:ext uri="{FF2B5EF4-FFF2-40B4-BE49-F238E27FC236}">
                  <a16:creationId xmlns:a16="http://schemas.microsoft.com/office/drawing/2014/main" id="{568CDC99-7D5C-4356-9619-74C3369E2F3B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4101041" y="1691646"/>
              <a:ext cx="799198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1.000</a:t>
              </a:r>
            </a:p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Belgas</a:t>
              </a:r>
            </a:p>
          </p:txBody>
        </p:sp>
        <p:pic>
          <p:nvPicPr>
            <p:cNvPr id="237" name="Picture 7" descr="Belgien">
              <a:extLst>
                <a:ext uri="{FF2B5EF4-FFF2-40B4-BE49-F238E27FC236}">
                  <a16:creationId xmlns:a16="http://schemas.microsoft.com/office/drawing/2014/main" id="{DA8C722A-73A6-4B80-94C8-B79B4A171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131" y="2027855"/>
              <a:ext cx="25200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8" name="Groupe 237">
            <a:extLst>
              <a:ext uri="{FF2B5EF4-FFF2-40B4-BE49-F238E27FC236}">
                <a16:creationId xmlns:a16="http://schemas.microsoft.com/office/drawing/2014/main" id="{F907A3BF-4EB5-436F-8EF2-81288874F6F6}"/>
              </a:ext>
            </a:extLst>
          </p:cNvPr>
          <p:cNvGrpSpPr/>
          <p:nvPr/>
        </p:nvGrpSpPr>
        <p:grpSpPr>
          <a:xfrm>
            <a:off x="5138676" y="2643085"/>
            <a:ext cx="833728" cy="422786"/>
            <a:chOff x="4943279" y="2759347"/>
            <a:chExt cx="833728" cy="422786"/>
          </a:xfrm>
        </p:grpSpPr>
        <p:sp>
          <p:nvSpPr>
            <p:cNvPr id="239" name="ZoneTexte 238">
              <a:extLst>
                <a:ext uri="{FF2B5EF4-FFF2-40B4-BE49-F238E27FC236}">
                  <a16:creationId xmlns:a16="http://schemas.microsoft.com/office/drawing/2014/main" id="{9BAD48B4-E3E1-4443-85E4-97B2B9C63D2D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4977809" y="2874356"/>
              <a:ext cx="799198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1.000</a:t>
              </a:r>
            </a:p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Austriacos</a:t>
              </a:r>
            </a:p>
          </p:txBody>
        </p:sp>
        <p:pic>
          <p:nvPicPr>
            <p:cNvPr id="240" name="Picture 13" descr="Österreich">
              <a:extLst>
                <a:ext uri="{FF2B5EF4-FFF2-40B4-BE49-F238E27FC236}">
                  <a16:creationId xmlns:a16="http://schemas.microsoft.com/office/drawing/2014/main" id="{7E23B859-D043-499F-A2AB-171E2E325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279" y="2759347"/>
              <a:ext cx="25199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1" name="Groupe 240">
            <a:extLst>
              <a:ext uri="{FF2B5EF4-FFF2-40B4-BE49-F238E27FC236}">
                <a16:creationId xmlns:a16="http://schemas.microsoft.com/office/drawing/2014/main" id="{409741D7-CC78-4BE4-9E92-BFEAA5751575}"/>
              </a:ext>
            </a:extLst>
          </p:cNvPr>
          <p:cNvGrpSpPr/>
          <p:nvPr/>
        </p:nvGrpSpPr>
        <p:grpSpPr>
          <a:xfrm>
            <a:off x="4353320" y="1922637"/>
            <a:ext cx="799198" cy="592428"/>
            <a:chOff x="4408571" y="1929067"/>
            <a:chExt cx="799198" cy="592428"/>
          </a:xfrm>
        </p:grpSpPr>
        <p:sp>
          <p:nvSpPr>
            <p:cNvPr id="242" name="ZoneTexte 241">
              <a:extLst>
                <a:ext uri="{FF2B5EF4-FFF2-40B4-BE49-F238E27FC236}">
                  <a16:creationId xmlns:a16="http://schemas.microsoft.com/office/drawing/2014/main" id="{F228F369-B228-4FDE-8545-C287A3F8FD65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4408571" y="2213718"/>
              <a:ext cx="799198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1.000</a:t>
              </a:r>
            </a:p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Alemanes</a:t>
              </a:r>
            </a:p>
          </p:txBody>
        </p:sp>
        <p:pic>
          <p:nvPicPr>
            <p:cNvPr id="243" name="Picture 27" descr="Deutschland">
              <a:extLst>
                <a:ext uri="{FF2B5EF4-FFF2-40B4-BE49-F238E27FC236}">
                  <a16:creationId xmlns:a16="http://schemas.microsoft.com/office/drawing/2014/main" id="{C0A82BB9-1BEC-4429-872C-76002E728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222" y="1929067"/>
              <a:ext cx="25199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4" name="Groupe 243">
            <a:extLst>
              <a:ext uri="{FF2B5EF4-FFF2-40B4-BE49-F238E27FC236}">
                <a16:creationId xmlns:a16="http://schemas.microsoft.com/office/drawing/2014/main" id="{EBDA8648-FBF6-4C82-B897-CF3BA4639945}"/>
              </a:ext>
            </a:extLst>
          </p:cNvPr>
          <p:cNvGrpSpPr/>
          <p:nvPr/>
        </p:nvGrpSpPr>
        <p:grpSpPr>
          <a:xfrm>
            <a:off x="3081547" y="3452813"/>
            <a:ext cx="799199" cy="632145"/>
            <a:chOff x="3815563" y="2749728"/>
            <a:chExt cx="799199" cy="632145"/>
          </a:xfrm>
        </p:grpSpPr>
        <p:sp>
          <p:nvSpPr>
            <p:cNvPr id="245" name="ZoneTexte 244">
              <a:extLst>
                <a:ext uri="{FF2B5EF4-FFF2-40B4-BE49-F238E27FC236}">
                  <a16:creationId xmlns:a16="http://schemas.microsoft.com/office/drawing/2014/main" id="{8D01D573-2B96-46A1-88E9-AB222CB5E31C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3815563" y="2950986"/>
              <a:ext cx="799199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1000</a:t>
              </a:r>
              <a:r>
                <a:rPr lang="es-ES"/>
                <a:t> </a:t>
              </a:r>
              <a:endParaRPr kumimoji="0" lang="es-E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lang="es-ES" sz="1000" b="1" kern="0">
                  <a:solidFill>
                    <a:prstClr val="white"/>
                  </a:solidFill>
                  <a:latin typeface="Century Gothic" panose="020B0502020202020204" pitchFamily="34" charset="0"/>
                </a:rPr>
                <a:t>Españoles</a:t>
              </a:r>
              <a:endParaRPr kumimoji="0" lang="es-E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pic>
          <p:nvPicPr>
            <p:cNvPr id="246" name="Picture 17" descr="Spanien">
              <a:extLst>
                <a:ext uri="{FF2B5EF4-FFF2-40B4-BE49-F238E27FC236}">
                  <a16:creationId xmlns:a16="http://schemas.microsoft.com/office/drawing/2014/main" id="{EC254244-58C8-449C-9497-0AC5DFE60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705" y="2749728"/>
              <a:ext cx="25199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7" name="Groupe 246">
            <a:extLst>
              <a:ext uri="{FF2B5EF4-FFF2-40B4-BE49-F238E27FC236}">
                <a16:creationId xmlns:a16="http://schemas.microsoft.com/office/drawing/2014/main" id="{F3401E02-1EA5-4D30-B434-1A8BB72182D9}"/>
              </a:ext>
            </a:extLst>
          </p:cNvPr>
          <p:cNvGrpSpPr/>
          <p:nvPr/>
        </p:nvGrpSpPr>
        <p:grpSpPr>
          <a:xfrm>
            <a:off x="3700167" y="2586773"/>
            <a:ext cx="799198" cy="575584"/>
            <a:chOff x="3275742" y="2126474"/>
            <a:chExt cx="799198" cy="575584"/>
          </a:xfrm>
        </p:grpSpPr>
        <p:sp>
          <p:nvSpPr>
            <p:cNvPr id="248" name="ZoneTexte 247">
              <a:extLst>
                <a:ext uri="{FF2B5EF4-FFF2-40B4-BE49-F238E27FC236}">
                  <a16:creationId xmlns:a16="http://schemas.microsoft.com/office/drawing/2014/main" id="{E5094960-53D5-4802-80A5-F56DB4B7C5E5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3275742" y="2394281"/>
              <a:ext cx="799198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1.000 </a:t>
              </a:r>
            </a:p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Franceses</a:t>
              </a:r>
            </a:p>
          </p:txBody>
        </p:sp>
        <p:pic>
          <p:nvPicPr>
            <p:cNvPr id="249" name="Picture 36" descr="Frankreich">
              <a:extLst>
                <a:ext uri="{FF2B5EF4-FFF2-40B4-BE49-F238E27FC236}">
                  <a16:creationId xmlns:a16="http://schemas.microsoft.com/office/drawing/2014/main" id="{C0C48D98-20A8-412F-A36B-82317265F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467" y="2126474"/>
              <a:ext cx="25199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0" name="Groupe 249">
            <a:extLst>
              <a:ext uri="{FF2B5EF4-FFF2-40B4-BE49-F238E27FC236}">
                <a16:creationId xmlns:a16="http://schemas.microsoft.com/office/drawing/2014/main" id="{50B3DA1B-661E-4F43-A386-690F8B0D6F58}"/>
              </a:ext>
            </a:extLst>
          </p:cNvPr>
          <p:cNvGrpSpPr/>
          <p:nvPr/>
        </p:nvGrpSpPr>
        <p:grpSpPr>
          <a:xfrm>
            <a:off x="5278898" y="1915681"/>
            <a:ext cx="905693" cy="321037"/>
            <a:chOff x="5112540" y="2124840"/>
            <a:chExt cx="905693" cy="321037"/>
          </a:xfrm>
        </p:grpSpPr>
        <p:sp>
          <p:nvSpPr>
            <p:cNvPr id="251" name="ZoneTexte 250">
              <a:extLst>
                <a:ext uri="{FF2B5EF4-FFF2-40B4-BE49-F238E27FC236}">
                  <a16:creationId xmlns:a16="http://schemas.microsoft.com/office/drawing/2014/main" id="{2CBD7A5F-C1BD-4D6C-B2EA-73A538078E7C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5219035" y="2138100"/>
              <a:ext cx="799198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1.000</a:t>
              </a:r>
            </a:p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Polacos</a:t>
              </a:r>
            </a:p>
          </p:txBody>
        </p:sp>
        <p:pic>
          <p:nvPicPr>
            <p:cNvPr id="252" name="Picture 27" descr="Polen">
              <a:extLst>
                <a:ext uri="{FF2B5EF4-FFF2-40B4-BE49-F238E27FC236}">
                  <a16:creationId xmlns:a16="http://schemas.microsoft.com/office/drawing/2014/main" id="{C13D567B-5031-4AFB-83BE-FAB395500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540" y="2124840"/>
              <a:ext cx="25200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3" name="Groupe 252">
            <a:extLst>
              <a:ext uri="{FF2B5EF4-FFF2-40B4-BE49-F238E27FC236}">
                <a16:creationId xmlns:a16="http://schemas.microsoft.com/office/drawing/2014/main" id="{54EE3C15-5221-4203-AF5D-473F13E6173A}"/>
              </a:ext>
            </a:extLst>
          </p:cNvPr>
          <p:cNvGrpSpPr/>
          <p:nvPr/>
        </p:nvGrpSpPr>
        <p:grpSpPr>
          <a:xfrm>
            <a:off x="6570391" y="1758064"/>
            <a:ext cx="2394891" cy="2173533"/>
            <a:chOff x="4389522" y="2105981"/>
            <a:chExt cx="2596101" cy="2387194"/>
          </a:xfrm>
        </p:grpSpPr>
        <p:sp>
          <p:nvSpPr>
            <p:cNvPr id="254" name="Freeform 67">
              <a:extLst>
                <a:ext uri="{FF2B5EF4-FFF2-40B4-BE49-F238E27FC236}">
                  <a16:creationId xmlns:a16="http://schemas.microsoft.com/office/drawing/2014/main" id="{A4C3B936-F8C0-4990-B8AA-17083DCED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451" y="3540175"/>
              <a:ext cx="248813" cy="614990"/>
            </a:xfrm>
            <a:custGeom>
              <a:avLst/>
              <a:gdLst>
                <a:gd name="T0" fmla="*/ 14 w 63"/>
                <a:gd name="T1" fmla="*/ 6 h 155"/>
                <a:gd name="T2" fmla="*/ 7 w 63"/>
                <a:gd name="T3" fmla="*/ 9 h 155"/>
                <a:gd name="T4" fmla="*/ 0 w 63"/>
                <a:gd name="T5" fmla="*/ 13 h 155"/>
                <a:gd name="T6" fmla="*/ 18 w 63"/>
                <a:gd name="T7" fmla="*/ 32 h 155"/>
                <a:gd name="T8" fmla="*/ 15 w 63"/>
                <a:gd name="T9" fmla="*/ 42 h 155"/>
                <a:gd name="T10" fmla="*/ 22 w 63"/>
                <a:gd name="T11" fmla="*/ 50 h 155"/>
                <a:gd name="T12" fmla="*/ 50 w 63"/>
                <a:gd name="T13" fmla="*/ 95 h 155"/>
                <a:gd name="T14" fmla="*/ 45 w 63"/>
                <a:gd name="T15" fmla="*/ 105 h 155"/>
                <a:gd name="T16" fmla="*/ 45 w 63"/>
                <a:gd name="T17" fmla="*/ 115 h 155"/>
                <a:gd name="T18" fmla="*/ 34 w 63"/>
                <a:gd name="T19" fmla="*/ 123 h 155"/>
                <a:gd name="T20" fmla="*/ 32 w 63"/>
                <a:gd name="T21" fmla="*/ 131 h 155"/>
                <a:gd name="T22" fmla="*/ 21 w 63"/>
                <a:gd name="T23" fmla="*/ 136 h 155"/>
                <a:gd name="T24" fmla="*/ 25 w 63"/>
                <a:gd name="T25" fmla="*/ 139 h 155"/>
                <a:gd name="T26" fmla="*/ 22 w 63"/>
                <a:gd name="T27" fmla="*/ 142 h 155"/>
                <a:gd name="T28" fmla="*/ 22 w 63"/>
                <a:gd name="T29" fmla="*/ 149 h 155"/>
                <a:gd name="T30" fmla="*/ 19 w 63"/>
                <a:gd name="T31" fmla="*/ 154 h 155"/>
                <a:gd name="T32" fmla="*/ 23 w 63"/>
                <a:gd name="T33" fmla="*/ 155 h 155"/>
                <a:gd name="T34" fmla="*/ 25 w 63"/>
                <a:gd name="T35" fmla="*/ 151 h 155"/>
                <a:gd name="T36" fmla="*/ 32 w 63"/>
                <a:gd name="T37" fmla="*/ 148 h 155"/>
                <a:gd name="T38" fmla="*/ 32 w 63"/>
                <a:gd name="T39" fmla="*/ 144 h 155"/>
                <a:gd name="T40" fmla="*/ 36 w 63"/>
                <a:gd name="T41" fmla="*/ 144 h 155"/>
                <a:gd name="T42" fmla="*/ 38 w 63"/>
                <a:gd name="T43" fmla="*/ 143 h 155"/>
                <a:gd name="T44" fmla="*/ 36 w 63"/>
                <a:gd name="T45" fmla="*/ 140 h 155"/>
                <a:gd name="T46" fmla="*/ 40 w 63"/>
                <a:gd name="T47" fmla="*/ 138 h 155"/>
                <a:gd name="T48" fmla="*/ 40 w 63"/>
                <a:gd name="T49" fmla="*/ 133 h 155"/>
                <a:gd name="T50" fmla="*/ 44 w 63"/>
                <a:gd name="T51" fmla="*/ 135 h 155"/>
                <a:gd name="T52" fmla="*/ 52 w 63"/>
                <a:gd name="T53" fmla="*/ 130 h 155"/>
                <a:gd name="T54" fmla="*/ 61 w 63"/>
                <a:gd name="T55" fmla="*/ 119 h 155"/>
                <a:gd name="T56" fmla="*/ 63 w 63"/>
                <a:gd name="T57" fmla="*/ 110 h 155"/>
                <a:gd name="T58" fmla="*/ 60 w 63"/>
                <a:gd name="T59" fmla="*/ 90 h 155"/>
                <a:gd name="T60" fmla="*/ 57 w 63"/>
                <a:gd name="T61" fmla="*/ 81 h 155"/>
                <a:gd name="T62" fmla="*/ 48 w 63"/>
                <a:gd name="T63" fmla="*/ 67 h 155"/>
                <a:gd name="T64" fmla="*/ 41 w 63"/>
                <a:gd name="T65" fmla="*/ 60 h 155"/>
                <a:gd name="T66" fmla="*/ 40 w 63"/>
                <a:gd name="T67" fmla="*/ 32 h 155"/>
                <a:gd name="T68" fmla="*/ 49 w 63"/>
                <a:gd name="T69" fmla="*/ 24 h 155"/>
                <a:gd name="T70" fmla="*/ 40 w 63"/>
                <a:gd name="T71" fmla="*/ 6 h 155"/>
                <a:gd name="T72" fmla="*/ 27 w 63"/>
                <a:gd name="T73" fmla="*/ 0 h 155"/>
                <a:gd name="T74" fmla="*/ 14 w 63"/>
                <a:gd name="T75" fmla="*/ 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155">
                  <a:moveTo>
                    <a:pt x="14" y="6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6" y="48"/>
                    <a:pt x="35" y="38"/>
                    <a:pt x="40" y="3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2" y="2"/>
                    <a:pt x="18" y="4"/>
                    <a:pt x="14" y="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Freeform 68">
              <a:extLst>
                <a:ext uri="{FF2B5EF4-FFF2-40B4-BE49-F238E27FC236}">
                  <a16:creationId xmlns:a16="http://schemas.microsoft.com/office/drawing/2014/main" id="{09E57802-BEE3-40E6-AB23-5C9715497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451" y="3540175"/>
              <a:ext cx="248813" cy="614990"/>
            </a:xfrm>
            <a:custGeom>
              <a:avLst/>
              <a:gdLst>
                <a:gd name="T0" fmla="*/ 14 w 63"/>
                <a:gd name="T1" fmla="*/ 6 h 155"/>
                <a:gd name="T2" fmla="*/ 7 w 63"/>
                <a:gd name="T3" fmla="*/ 9 h 155"/>
                <a:gd name="T4" fmla="*/ 0 w 63"/>
                <a:gd name="T5" fmla="*/ 13 h 155"/>
                <a:gd name="T6" fmla="*/ 18 w 63"/>
                <a:gd name="T7" fmla="*/ 32 h 155"/>
                <a:gd name="T8" fmla="*/ 15 w 63"/>
                <a:gd name="T9" fmla="*/ 42 h 155"/>
                <a:gd name="T10" fmla="*/ 22 w 63"/>
                <a:gd name="T11" fmla="*/ 50 h 155"/>
                <a:gd name="T12" fmla="*/ 50 w 63"/>
                <a:gd name="T13" fmla="*/ 95 h 155"/>
                <a:gd name="T14" fmla="*/ 45 w 63"/>
                <a:gd name="T15" fmla="*/ 105 h 155"/>
                <a:gd name="T16" fmla="*/ 45 w 63"/>
                <a:gd name="T17" fmla="*/ 115 h 155"/>
                <a:gd name="T18" fmla="*/ 34 w 63"/>
                <a:gd name="T19" fmla="*/ 123 h 155"/>
                <a:gd name="T20" fmla="*/ 32 w 63"/>
                <a:gd name="T21" fmla="*/ 131 h 155"/>
                <a:gd name="T22" fmla="*/ 21 w 63"/>
                <a:gd name="T23" fmla="*/ 136 h 155"/>
                <a:gd name="T24" fmla="*/ 25 w 63"/>
                <a:gd name="T25" fmla="*/ 139 h 155"/>
                <a:gd name="T26" fmla="*/ 22 w 63"/>
                <a:gd name="T27" fmla="*/ 142 h 155"/>
                <a:gd name="T28" fmla="*/ 22 w 63"/>
                <a:gd name="T29" fmla="*/ 149 h 155"/>
                <a:gd name="T30" fmla="*/ 19 w 63"/>
                <a:gd name="T31" fmla="*/ 154 h 155"/>
                <a:gd name="T32" fmla="*/ 23 w 63"/>
                <a:gd name="T33" fmla="*/ 155 h 155"/>
                <a:gd name="T34" fmla="*/ 25 w 63"/>
                <a:gd name="T35" fmla="*/ 151 h 155"/>
                <a:gd name="T36" fmla="*/ 32 w 63"/>
                <a:gd name="T37" fmla="*/ 148 h 155"/>
                <a:gd name="T38" fmla="*/ 32 w 63"/>
                <a:gd name="T39" fmla="*/ 144 h 155"/>
                <a:gd name="T40" fmla="*/ 36 w 63"/>
                <a:gd name="T41" fmla="*/ 144 h 155"/>
                <a:gd name="T42" fmla="*/ 38 w 63"/>
                <a:gd name="T43" fmla="*/ 143 h 155"/>
                <a:gd name="T44" fmla="*/ 36 w 63"/>
                <a:gd name="T45" fmla="*/ 140 h 155"/>
                <a:gd name="T46" fmla="*/ 40 w 63"/>
                <a:gd name="T47" fmla="*/ 138 h 155"/>
                <a:gd name="T48" fmla="*/ 40 w 63"/>
                <a:gd name="T49" fmla="*/ 133 h 155"/>
                <a:gd name="T50" fmla="*/ 44 w 63"/>
                <a:gd name="T51" fmla="*/ 135 h 155"/>
                <a:gd name="T52" fmla="*/ 52 w 63"/>
                <a:gd name="T53" fmla="*/ 130 h 155"/>
                <a:gd name="T54" fmla="*/ 61 w 63"/>
                <a:gd name="T55" fmla="*/ 119 h 155"/>
                <a:gd name="T56" fmla="*/ 63 w 63"/>
                <a:gd name="T57" fmla="*/ 110 h 155"/>
                <a:gd name="T58" fmla="*/ 60 w 63"/>
                <a:gd name="T59" fmla="*/ 90 h 155"/>
                <a:gd name="T60" fmla="*/ 57 w 63"/>
                <a:gd name="T61" fmla="*/ 81 h 155"/>
                <a:gd name="T62" fmla="*/ 48 w 63"/>
                <a:gd name="T63" fmla="*/ 67 h 155"/>
                <a:gd name="T64" fmla="*/ 41 w 63"/>
                <a:gd name="T65" fmla="*/ 60 h 155"/>
                <a:gd name="T66" fmla="*/ 40 w 63"/>
                <a:gd name="T67" fmla="*/ 32 h 155"/>
                <a:gd name="T68" fmla="*/ 49 w 63"/>
                <a:gd name="T69" fmla="*/ 24 h 155"/>
                <a:gd name="T70" fmla="*/ 40 w 63"/>
                <a:gd name="T71" fmla="*/ 6 h 155"/>
                <a:gd name="T72" fmla="*/ 27 w 63"/>
                <a:gd name="T73" fmla="*/ 0 h 155"/>
                <a:gd name="T74" fmla="*/ 14 w 63"/>
                <a:gd name="T75" fmla="*/ 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155">
                  <a:moveTo>
                    <a:pt x="14" y="6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1"/>
                    <a:pt x="25" y="151"/>
                    <a:pt x="25" y="151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52" y="130"/>
                    <a:pt x="52" y="130"/>
                    <a:pt x="52" y="130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6" y="48"/>
                    <a:pt x="35" y="38"/>
                    <a:pt x="40" y="3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2" y="2"/>
                    <a:pt x="18" y="4"/>
                    <a:pt x="14" y="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Freeform 69">
              <a:extLst>
                <a:ext uri="{FF2B5EF4-FFF2-40B4-BE49-F238E27FC236}">
                  <a16:creationId xmlns:a16="http://schemas.microsoft.com/office/drawing/2014/main" id="{C0F200E6-2396-4831-B198-B5CB4CA4D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530" y="3650497"/>
              <a:ext cx="269938" cy="636115"/>
            </a:xfrm>
            <a:custGeom>
              <a:avLst/>
              <a:gdLst>
                <a:gd name="T0" fmla="*/ 59 w 68"/>
                <a:gd name="T1" fmla="*/ 44 h 160"/>
                <a:gd name="T2" fmla="*/ 58 w 68"/>
                <a:gd name="T3" fmla="*/ 36 h 160"/>
                <a:gd name="T4" fmla="*/ 32 w 68"/>
                <a:gd name="T5" fmla="*/ 31 h 160"/>
                <a:gd name="T6" fmla="*/ 18 w 68"/>
                <a:gd name="T7" fmla="*/ 0 h 160"/>
                <a:gd name="T8" fmla="*/ 12 w 68"/>
                <a:gd name="T9" fmla="*/ 4 h 160"/>
                <a:gd name="T10" fmla="*/ 10 w 68"/>
                <a:gd name="T11" fmla="*/ 40 h 160"/>
                <a:gd name="T12" fmla="*/ 10 w 68"/>
                <a:gd name="T13" fmla="*/ 56 h 160"/>
                <a:gd name="T14" fmla="*/ 10 w 68"/>
                <a:gd name="T15" fmla="*/ 76 h 160"/>
                <a:gd name="T16" fmla="*/ 7 w 68"/>
                <a:gd name="T17" fmla="*/ 111 h 160"/>
                <a:gd name="T18" fmla="*/ 6 w 68"/>
                <a:gd name="T19" fmla="*/ 112 h 160"/>
                <a:gd name="T20" fmla="*/ 1 w 68"/>
                <a:gd name="T21" fmla="*/ 129 h 160"/>
                <a:gd name="T22" fmla="*/ 0 w 68"/>
                <a:gd name="T23" fmla="*/ 137 h 160"/>
                <a:gd name="T24" fmla="*/ 7 w 68"/>
                <a:gd name="T25" fmla="*/ 135 h 160"/>
                <a:gd name="T26" fmla="*/ 16 w 68"/>
                <a:gd name="T27" fmla="*/ 153 h 160"/>
                <a:gd name="T28" fmla="*/ 22 w 68"/>
                <a:gd name="T29" fmla="*/ 157 h 160"/>
                <a:gd name="T30" fmla="*/ 32 w 68"/>
                <a:gd name="T31" fmla="*/ 160 h 160"/>
                <a:gd name="T32" fmla="*/ 32 w 68"/>
                <a:gd name="T33" fmla="*/ 154 h 160"/>
                <a:gd name="T34" fmla="*/ 29 w 68"/>
                <a:gd name="T35" fmla="*/ 154 h 160"/>
                <a:gd name="T36" fmla="*/ 23 w 68"/>
                <a:gd name="T37" fmla="*/ 138 h 160"/>
                <a:gd name="T38" fmla="*/ 20 w 68"/>
                <a:gd name="T39" fmla="*/ 137 h 160"/>
                <a:gd name="T40" fmla="*/ 21 w 68"/>
                <a:gd name="T41" fmla="*/ 128 h 160"/>
                <a:gd name="T42" fmla="*/ 13 w 68"/>
                <a:gd name="T43" fmla="*/ 129 h 160"/>
                <a:gd name="T44" fmla="*/ 13 w 68"/>
                <a:gd name="T45" fmla="*/ 117 h 160"/>
                <a:gd name="T46" fmla="*/ 14 w 68"/>
                <a:gd name="T47" fmla="*/ 102 h 160"/>
                <a:gd name="T48" fmla="*/ 20 w 68"/>
                <a:gd name="T49" fmla="*/ 83 h 160"/>
                <a:gd name="T50" fmla="*/ 18 w 68"/>
                <a:gd name="T51" fmla="*/ 75 h 160"/>
                <a:gd name="T52" fmla="*/ 27 w 68"/>
                <a:gd name="T53" fmla="*/ 85 h 160"/>
                <a:gd name="T54" fmla="*/ 39 w 68"/>
                <a:gd name="T55" fmla="*/ 89 h 160"/>
                <a:gd name="T56" fmla="*/ 40 w 68"/>
                <a:gd name="T57" fmla="*/ 79 h 160"/>
                <a:gd name="T58" fmla="*/ 40 w 68"/>
                <a:gd name="T59" fmla="*/ 77 h 160"/>
                <a:gd name="T60" fmla="*/ 60 w 68"/>
                <a:gd name="T61" fmla="*/ 72 h 160"/>
                <a:gd name="T62" fmla="*/ 68 w 68"/>
                <a:gd name="T63" fmla="*/ 6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160">
                  <a:moveTo>
                    <a:pt x="66" y="61"/>
                  </a:moveTo>
                  <a:cubicBezTo>
                    <a:pt x="59" y="44"/>
                    <a:pt x="59" y="44"/>
                    <a:pt x="59" y="44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7"/>
                    <a:pt x="9" y="52"/>
                    <a:pt x="10" y="56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32" y="83"/>
                    <a:pt x="36" y="85"/>
                    <a:pt x="39" y="90"/>
                  </a:cubicBezTo>
                  <a:cubicBezTo>
                    <a:pt x="39" y="90"/>
                    <a:pt x="39" y="90"/>
                    <a:pt x="39" y="89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8" y="67"/>
                    <a:pt x="68" y="67"/>
                    <a:pt x="68" y="67"/>
                  </a:cubicBezTo>
                  <a:lnTo>
                    <a:pt x="66" y="61"/>
                  </a:lnTo>
                  <a:close/>
                </a:path>
              </a:pathLst>
            </a:custGeom>
            <a:solidFill>
              <a:srgbClr val="176BAB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73">
              <a:extLst>
                <a:ext uri="{FF2B5EF4-FFF2-40B4-BE49-F238E27FC236}">
                  <a16:creationId xmlns:a16="http://schemas.microsoft.com/office/drawing/2014/main" id="{154CE748-7438-4124-9F0C-139727F9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873" y="3443935"/>
              <a:ext cx="79807" cy="131448"/>
            </a:xfrm>
            <a:custGeom>
              <a:avLst/>
              <a:gdLst>
                <a:gd name="T0" fmla="*/ 20 w 20"/>
                <a:gd name="T1" fmla="*/ 3 h 33"/>
                <a:gd name="T2" fmla="*/ 18 w 20"/>
                <a:gd name="T3" fmla="*/ 9 h 33"/>
                <a:gd name="T4" fmla="*/ 18 w 20"/>
                <a:gd name="T5" fmla="*/ 14 h 33"/>
                <a:gd name="T6" fmla="*/ 8 w 20"/>
                <a:gd name="T7" fmla="*/ 33 h 33"/>
                <a:gd name="T8" fmla="*/ 5 w 20"/>
                <a:gd name="T9" fmla="*/ 31 h 33"/>
                <a:gd name="T10" fmla="*/ 5 w 20"/>
                <a:gd name="T11" fmla="*/ 27 h 33"/>
                <a:gd name="T12" fmla="*/ 0 w 20"/>
                <a:gd name="T13" fmla="*/ 23 h 33"/>
                <a:gd name="T14" fmla="*/ 3 w 20"/>
                <a:gd name="T15" fmla="*/ 15 h 33"/>
                <a:gd name="T16" fmla="*/ 8 w 20"/>
                <a:gd name="T17" fmla="*/ 5 h 33"/>
                <a:gd name="T18" fmla="*/ 15 w 20"/>
                <a:gd name="T19" fmla="*/ 0 h 33"/>
                <a:gd name="T20" fmla="*/ 20 w 20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3">
                  <a:moveTo>
                    <a:pt x="20" y="3"/>
                  </a:moveTo>
                  <a:cubicBezTo>
                    <a:pt x="19" y="5"/>
                    <a:pt x="19" y="7"/>
                    <a:pt x="18" y="9"/>
                  </a:cubicBezTo>
                  <a:cubicBezTo>
                    <a:pt x="18" y="11"/>
                    <a:pt x="18" y="12"/>
                    <a:pt x="18" y="14"/>
                  </a:cubicBezTo>
                  <a:cubicBezTo>
                    <a:pt x="15" y="21"/>
                    <a:pt x="11" y="27"/>
                    <a:pt x="8" y="33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1"/>
                    <a:pt x="2" y="18"/>
                    <a:pt x="3" y="15"/>
                  </a:cubicBezTo>
                  <a:cubicBezTo>
                    <a:pt x="4" y="12"/>
                    <a:pt x="6" y="8"/>
                    <a:pt x="8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3"/>
                    <a:pt x="20" y="3"/>
                    <a:pt x="20" y="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 74">
              <a:extLst>
                <a:ext uri="{FF2B5EF4-FFF2-40B4-BE49-F238E27FC236}">
                  <a16:creationId xmlns:a16="http://schemas.microsoft.com/office/drawing/2014/main" id="{F4270ED5-916A-4AAB-B9CB-D20FF625C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873" y="3443935"/>
              <a:ext cx="79807" cy="131448"/>
            </a:xfrm>
            <a:custGeom>
              <a:avLst/>
              <a:gdLst>
                <a:gd name="T0" fmla="*/ 20 w 20"/>
                <a:gd name="T1" fmla="*/ 3 h 33"/>
                <a:gd name="T2" fmla="*/ 18 w 20"/>
                <a:gd name="T3" fmla="*/ 9 h 33"/>
                <a:gd name="T4" fmla="*/ 18 w 20"/>
                <a:gd name="T5" fmla="*/ 14 h 33"/>
                <a:gd name="T6" fmla="*/ 8 w 20"/>
                <a:gd name="T7" fmla="*/ 33 h 33"/>
                <a:gd name="T8" fmla="*/ 5 w 20"/>
                <a:gd name="T9" fmla="*/ 31 h 33"/>
                <a:gd name="T10" fmla="*/ 5 w 20"/>
                <a:gd name="T11" fmla="*/ 27 h 33"/>
                <a:gd name="T12" fmla="*/ 0 w 20"/>
                <a:gd name="T13" fmla="*/ 23 h 33"/>
                <a:gd name="T14" fmla="*/ 3 w 20"/>
                <a:gd name="T15" fmla="*/ 15 h 33"/>
                <a:gd name="T16" fmla="*/ 8 w 20"/>
                <a:gd name="T17" fmla="*/ 5 h 33"/>
                <a:gd name="T18" fmla="*/ 15 w 20"/>
                <a:gd name="T19" fmla="*/ 0 h 33"/>
                <a:gd name="T20" fmla="*/ 20 w 20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3">
                  <a:moveTo>
                    <a:pt x="20" y="3"/>
                  </a:moveTo>
                  <a:cubicBezTo>
                    <a:pt x="19" y="5"/>
                    <a:pt x="19" y="7"/>
                    <a:pt x="18" y="9"/>
                  </a:cubicBezTo>
                  <a:cubicBezTo>
                    <a:pt x="18" y="11"/>
                    <a:pt x="18" y="12"/>
                    <a:pt x="18" y="14"/>
                  </a:cubicBezTo>
                  <a:cubicBezTo>
                    <a:pt x="15" y="21"/>
                    <a:pt x="11" y="27"/>
                    <a:pt x="8" y="33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1"/>
                    <a:pt x="2" y="18"/>
                    <a:pt x="3" y="15"/>
                  </a:cubicBezTo>
                  <a:cubicBezTo>
                    <a:pt x="4" y="12"/>
                    <a:pt x="6" y="8"/>
                    <a:pt x="8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3"/>
                    <a:pt x="20" y="3"/>
                    <a:pt x="20" y="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75">
              <a:extLst>
                <a:ext uri="{FF2B5EF4-FFF2-40B4-BE49-F238E27FC236}">
                  <a16:creationId xmlns:a16="http://schemas.microsoft.com/office/drawing/2014/main" id="{B8D2C152-17CC-4C24-AB6E-0902073A6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250" y="2737402"/>
              <a:ext cx="269938" cy="187784"/>
            </a:xfrm>
            <a:custGeom>
              <a:avLst/>
              <a:gdLst>
                <a:gd name="T0" fmla="*/ 55 w 68"/>
                <a:gd name="T1" fmla="*/ 15 h 47"/>
                <a:gd name="T2" fmla="*/ 55 w 68"/>
                <a:gd name="T3" fmla="*/ 14 h 47"/>
                <a:gd name="T4" fmla="*/ 55 w 68"/>
                <a:gd name="T5" fmla="*/ 10 h 47"/>
                <a:gd name="T6" fmla="*/ 23 w 68"/>
                <a:gd name="T7" fmla="*/ 10 h 47"/>
                <a:gd name="T8" fmla="*/ 25 w 68"/>
                <a:gd name="T9" fmla="*/ 5 h 47"/>
                <a:gd name="T10" fmla="*/ 20 w 68"/>
                <a:gd name="T11" fmla="*/ 0 h 47"/>
                <a:gd name="T12" fmla="*/ 14 w 68"/>
                <a:gd name="T13" fmla="*/ 1 h 47"/>
                <a:gd name="T14" fmla="*/ 0 w 68"/>
                <a:gd name="T15" fmla="*/ 16 h 47"/>
                <a:gd name="T16" fmla="*/ 4 w 68"/>
                <a:gd name="T17" fmla="*/ 38 h 47"/>
                <a:gd name="T18" fmla="*/ 17 w 68"/>
                <a:gd name="T19" fmla="*/ 39 h 47"/>
                <a:gd name="T20" fmla="*/ 26 w 68"/>
                <a:gd name="T21" fmla="*/ 30 h 47"/>
                <a:gd name="T22" fmla="*/ 36 w 68"/>
                <a:gd name="T23" fmla="*/ 34 h 47"/>
                <a:gd name="T24" fmla="*/ 38 w 68"/>
                <a:gd name="T25" fmla="*/ 47 h 47"/>
                <a:gd name="T26" fmla="*/ 50 w 68"/>
                <a:gd name="T27" fmla="*/ 43 h 47"/>
                <a:gd name="T28" fmla="*/ 58 w 68"/>
                <a:gd name="T29" fmla="*/ 42 h 47"/>
                <a:gd name="T30" fmla="*/ 64 w 68"/>
                <a:gd name="T31" fmla="*/ 40 h 47"/>
                <a:gd name="T32" fmla="*/ 68 w 68"/>
                <a:gd name="T33" fmla="*/ 38 h 47"/>
                <a:gd name="T34" fmla="*/ 68 w 68"/>
                <a:gd name="T35" fmla="*/ 37 h 47"/>
                <a:gd name="T36" fmla="*/ 68 w 68"/>
                <a:gd name="T37" fmla="*/ 28 h 47"/>
                <a:gd name="T38" fmla="*/ 55 w 68"/>
                <a:gd name="T3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47">
                  <a:moveTo>
                    <a:pt x="55" y="15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9" y="38"/>
                    <a:pt x="13" y="39"/>
                    <a:pt x="17" y="3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2" y="43"/>
                    <a:pt x="55" y="43"/>
                    <a:pt x="58" y="42"/>
                  </a:cubicBezTo>
                  <a:cubicBezTo>
                    <a:pt x="60" y="41"/>
                    <a:pt x="62" y="40"/>
                    <a:pt x="64" y="40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28"/>
                    <a:pt x="68" y="28"/>
                    <a:pt x="68" y="28"/>
                  </a:cubicBezTo>
                  <a:lnTo>
                    <a:pt x="55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 78">
              <a:extLst>
                <a:ext uri="{FF2B5EF4-FFF2-40B4-BE49-F238E27FC236}">
                  <a16:creationId xmlns:a16="http://schemas.microsoft.com/office/drawing/2014/main" id="{7A6206EA-1CAB-4726-B8D9-2606A83A0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05" y="4124648"/>
              <a:ext cx="75113" cy="129102"/>
            </a:xfrm>
            <a:custGeom>
              <a:avLst/>
              <a:gdLst>
                <a:gd name="T0" fmla="*/ 4 w 19"/>
                <a:gd name="T1" fmla="*/ 0 h 33"/>
                <a:gd name="T2" fmla="*/ 11 w 19"/>
                <a:gd name="T3" fmla="*/ 4 h 33"/>
                <a:gd name="T4" fmla="*/ 19 w 19"/>
                <a:gd name="T5" fmla="*/ 23 h 33"/>
                <a:gd name="T6" fmla="*/ 17 w 19"/>
                <a:gd name="T7" fmla="*/ 27 h 33"/>
                <a:gd name="T8" fmla="*/ 12 w 19"/>
                <a:gd name="T9" fmla="*/ 32 h 33"/>
                <a:gd name="T10" fmla="*/ 3 w 19"/>
                <a:gd name="T11" fmla="*/ 33 h 33"/>
                <a:gd name="T12" fmla="*/ 0 w 19"/>
                <a:gd name="T13" fmla="*/ 29 h 33"/>
                <a:gd name="T14" fmla="*/ 1 w 19"/>
                <a:gd name="T15" fmla="*/ 12 h 33"/>
                <a:gd name="T16" fmla="*/ 0 w 19"/>
                <a:gd name="T17" fmla="*/ 9 h 33"/>
                <a:gd name="T18" fmla="*/ 3 w 19"/>
                <a:gd name="T19" fmla="*/ 8 h 33"/>
                <a:gd name="T20" fmla="*/ 4 w 19"/>
                <a:gd name="T21" fmla="*/ 4 h 33"/>
                <a:gd name="T22" fmla="*/ 1 w 19"/>
                <a:gd name="T23" fmla="*/ 5 h 33"/>
                <a:gd name="T24" fmla="*/ 0 w 19"/>
                <a:gd name="T25" fmla="*/ 2 h 33"/>
                <a:gd name="T26" fmla="*/ 4 w 19"/>
                <a:gd name="T2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33">
                  <a:moveTo>
                    <a:pt x="4" y="0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4" y="10"/>
                    <a:pt x="16" y="16"/>
                    <a:pt x="19" y="23"/>
                  </a:cubicBezTo>
                  <a:cubicBezTo>
                    <a:pt x="19" y="24"/>
                    <a:pt x="18" y="26"/>
                    <a:pt x="17" y="27"/>
                  </a:cubicBezTo>
                  <a:cubicBezTo>
                    <a:pt x="15" y="29"/>
                    <a:pt x="14" y="31"/>
                    <a:pt x="12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3"/>
                    <a:pt x="1" y="18"/>
                    <a:pt x="1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reeform 79">
              <a:extLst>
                <a:ext uri="{FF2B5EF4-FFF2-40B4-BE49-F238E27FC236}">
                  <a16:creationId xmlns:a16="http://schemas.microsoft.com/office/drawing/2014/main" id="{A496EF56-46DF-439A-8D09-762A25BB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05" y="4124648"/>
              <a:ext cx="75113" cy="129102"/>
            </a:xfrm>
            <a:custGeom>
              <a:avLst/>
              <a:gdLst>
                <a:gd name="T0" fmla="*/ 4 w 19"/>
                <a:gd name="T1" fmla="*/ 0 h 33"/>
                <a:gd name="T2" fmla="*/ 11 w 19"/>
                <a:gd name="T3" fmla="*/ 4 h 33"/>
                <a:gd name="T4" fmla="*/ 19 w 19"/>
                <a:gd name="T5" fmla="*/ 23 h 33"/>
                <a:gd name="T6" fmla="*/ 17 w 19"/>
                <a:gd name="T7" fmla="*/ 27 h 33"/>
                <a:gd name="T8" fmla="*/ 12 w 19"/>
                <a:gd name="T9" fmla="*/ 32 h 33"/>
                <a:gd name="T10" fmla="*/ 3 w 19"/>
                <a:gd name="T11" fmla="*/ 33 h 33"/>
                <a:gd name="T12" fmla="*/ 0 w 19"/>
                <a:gd name="T13" fmla="*/ 29 h 33"/>
                <a:gd name="T14" fmla="*/ 1 w 19"/>
                <a:gd name="T15" fmla="*/ 12 h 33"/>
                <a:gd name="T16" fmla="*/ 0 w 19"/>
                <a:gd name="T17" fmla="*/ 9 h 33"/>
                <a:gd name="T18" fmla="*/ 3 w 19"/>
                <a:gd name="T19" fmla="*/ 8 h 33"/>
                <a:gd name="T20" fmla="*/ 4 w 19"/>
                <a:gd name="T21" fmla="*/ 4 h 33"/>
                <a:gd name="T22" fmla="*/ 1 w 19"/>
                <a:gd name="T23" fmla="*/ 5 h 33"/>
                <a:gd name="T24" fmla="*/ 0 w 19"/>
                <a:gd name="T25" fmla="*/ 2 h 33"/>
                <a:gd name="T26" fmla="*/ 4 w 19"/>
                <a:gd name="T2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33">
                  <a:moveTo>
                    <a:pt x="4" y="0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4" y="10"/>
                    <a:pt x="16" y="16"/>
                    <a:pt x="19" y="23"/>
                  </a:cubicBezTo>
                  <a:cubicBezTo>
                    <a:pt x="19" y="24"/>
                    <a:pt x="18" y="26"/>
                    <a:pt x="17" y="27"/>
                  </a:cubicBezTo>
                  <a:cubicBezTo>
                    <a:pt x="15" y="29"/>
                    <a:pt x="14" y="31"/>
                    <a:pt x="12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3"/>
                    <a:pt x="1" y="18"/>
                    <a:pt x="1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reeform 80">
              <a:extLst>
                <a:ext uri="{FF2B5EF4-FFF2-40B4-BE49-F238E27FC236}">
                  <a16:creationId xmlns:a16="http://schemas.microsoft.com/office/drawing/2014/main" id="{1B1C1C18-47E7-4AA4-A272-8FC461478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1786" y="4441534"/>
              <a:ext cx="14084" cy="16432"/>
            </a:xfrm>
            <a:custGeom>
              <a:avLst/>
              <a:gdLst>
                <a:gd name="T0" fmla="*/ 6 w 6"/>
                <a:gd name="T1" fmla="*/ 3 h 7"/>
                <a:gd name="T2" fmla="*/ 5 w 6"/>
                <a:gd name="T3" fmla="*/ 0 h 7"/>
                <a:gd name="T4" fmla="*/ 0 w 6"/>
                <a:gd name="T5" fmla="*/ 7 h 7"/>
                <a:gd name="T6" fmla="*/ 6 w 6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6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 91">
              <a:extLst>
                <a:ext uri="{FF2B5EF4-FFF2-40B4-BE49-F238E27FC236}">
                  <a16:creationId xmlns:a16="http://schemas.microsoft.com/office/drawing/2014/main" id="{D4C7FF51-B674-442F-B49B-4DC5B260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910" y="2920490"/>
              <a:ext cx="558654" cy="598559"/>
            </a:xfrm>
            <a:custGeom>
              <a:avLst/>
              <a:gdLst>
                <a:gd name="T0" fmla="*/ 125 w 141"/>
                <a:gd name="T1" fmla="*/ 1 h 151"/>
                <a:gd name="T2" fmla="*/ 121 w 141"/>
                <a:gd name="T3" fmla="*/ 0 h 151"/>
                <a:gd name="T4" fmla="*/ 115 w 141"/>
                <a:gd name="T5" fmla="*/ 4 h 151"/>
                <a:gd name="T6" fmla="*/ 111 w 141"/>
                <a:gd name="T7" fmla="*/ 7 h 151"/>
                <a:gd name="T8" fmla="*/ 104 w 141"/>
                <a:gd name="T9" fmla="*/ 7 h 151"/>
                <a:gd name="T10" fmla="*/ 97 w 141"/>
                <a:gd name="T11" fmla="*/ 8 h 151"/>
                <a:gd name="T12" fmla="*/ 88 w 141"/>
                <a:gd name="T13" fmla="*/ 30 h 151"/>
                <a:gd name="T14" fmla="*/ 63 w 141"/>
                <a:gd name="T15" fmla="*/ 56 h 151"/>
                <a:gd name="T16" fmla="*/ 28 w 141"/>
                <a:gd name="T17" fmla="*/ 80 h 151"/>
                <a:gd name="T18" fmla="*/ 0 w 141"/>
                <a:gd name="T19" fmla="*/ 75 h 151"/>
                <a:gd name="T20" fmla="*/ 16 w 141"/>
                <a:gd name="T21" fmla="*/ 109 h 151"/>
                <a:gd name="T22" fmla="*/ 13 w 141"/>
                <a:gd name="T23" fmla="*/ 118 h 151"/>
                <a:gd name="T24" fmla="*/ 4 w 141"/>
                <a:gd name="T25" fmla="*/ 124 h 151"/>
                <a:gd name="T26" fmla="*/ 3 w 141"/>
                <a:gd name="T27" fmla="*/ 133 h 151"/>
                <a:gd name="T28" fmla="*/ 6 w 141"/>
                <a:gd name="T29" fmla="*/ 131 h 151"/>
                <a:gd name="T30" fmla="*/ 9 w 141"/>
                <a:gd name="T31" fmla="*/ 133 h 151"/>
                <a:gd name="T32" fmla="*/ 14 w 141"/>
                <a:gd name="T33" fmla="*/ 130 h 151"/>
                <a:gd name="T34" fmla="*/ 16 w 141"/>
                <a:gd name="T35" fmla="*/ 133 h 151"/>
                <a:gd name="T36" fmla="*/ 29 w 141"/>
                <a:gd name="T37" fmla="*/ 131 h 151"/>
                <a:gd name="T38" fmla="*/ 34 w 141"/>
                <a:gd name="T39" fmla="*/ 130 h 151"/>
                <a:gd name="T40" fmla="*/ 43 w 141"/>
                <a:gd name="T41" fmla="*/ 131 h 151"/>
                <a:gd name="T42" fmla="*/ 49 w 141"/>
                <a:gd name="T43" fmla="*/ 127 h 151"/>
                <a:gd name="T44" fmla="*/ 51 w 141"/>
                <a:gd name="T45" fmla="*/ 131 h 151"/>
                <a:gd name="T46" fmla="*/ 49 w 141"/>
                <a:gd name="T47" fmla="*/ 139 h 151"/>
                <a:gd name="T48" fmla="*/ 53 w 141"/>
                <a:gd name="T49" fmla="*/ 140 h 151"/>
                <a:gd name="T50" fmla="*/ 55 w 141"/>
                <a:gd name="T51" fmla="*/ 151 h 151"/>
                <a:gd name="T52" fmla="*/ 77 w 141"/>
                <a:gd name="T53" fmla="*/ 150 h 151"/>
                <a:gd name="T54" fmla="*/ 81 w 141"/>
                <a:gd name="T55" fmla="*/ 141 h 151"/>
                <a:gd name="T56" fmla="*/ 75 w 141"/>
                <a:gd name="T57" fmla="*/ 122 h 151"/>
                <a:gd name="T58" fmla="*/ 79 w 141"/>
                <a:gd name="T59" fmla="*/ 109 h 151"/>
                <a:gd name="T60" fmla="*/ 86 w 141"/>
                <a:gd name="T61" fmla="*/ 109 h 151"/>
                <a:gd name="T62" fmla="*/ 121 w 141"/>
                <a:gd name="T63" fmla="*/ 64 h 151"/>
                <a:gd name="T64" fmla="*/ 123 w 141"/>
                <a:gd name="T65" fmla="*/ 55 h 151"/>
                <a:gd name="T66" fmla="*/ 126 w 141"/>
                <a:gd name="T67" fmla="*/ 46 h 151"/>
                <a:gd name="T68" fmla="*/ 117 w 141"/>
                <a:gd name="T69" fmla="*/ 37 h 151"/>
                <a:gd name="T70" fmla="*/ 117 w 141"/>
                <a:gd name="T71" fmla="*/ 26 h 151"/>
                <a:gd name="T72" fmla="*/ 134 w 141"/>
                <a:gd name="T73" fmla="*/ 27 h 151"/>
                <a:gd name="T74" fmla="*/ 141 w 141"/>
                <a:gd name="T75" fmla="*/ 17 h 151"/>
                <a:gd name="T76" fmla="*/ 137 w 141"/>
                <a:gd name="T77" fmla="*/ 5 h 151"/>
                <a:gd name="T78" fmla="*/ 128 w 141"/>
                <a:gd name="T79" fmla="*/ 2 h 151"/>
                <a:gd name="T80" fmla="*/ 125 w 141"/>
                <a:gd name="T81" fmla="*/ 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151">
                  <a:moveTo>
                    <a:pt x="125" y="1"/>
                  </a:moveTo>
                  <a:cubicBezTo>
                    <a:pt x="124" y="1"/>
                    <a:pt x="122" y="0"/>
                    <a:pt x="121" y="0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09" y="6"/>
                    <a:pt x="107" y="6"/>
                    <a:pt x="104" y="7"/>
                  </a:cubicBezTo>
                  <a:cubicBezTo>
                    <a:pt x="102" y="7"/>
                    <a:pt x="99" y="8"/>
                    <a:pt x="97" y="8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1" y="64"/>
                    <a:pt x="40" y="72"/>
                    <a:pt x="28" y="8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20" y="133"/>
                    <a:pt x="25" y="132"/>
                    <a:pt x="29" y="131"/>
                  </a:cubicBezTo>
                  <a:cubicBezTo>
                    <a:pt x="31" y="131"/>
                    <a:pt x="32" y="130"/>
                    <a:pt x="34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9" y="127"/>
                    <a:pt x="49" y="127"/>
                    <a:pt x="49" y="127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98" y="94"/>
                    <a:pt x="109" y="79"/>
                    <a:pt x="121" y="64"/>
                  </a:cubicBezTo>
                  <a:cubicBezTo>
                    <a:pt x="122" y="61"/>
                    <a:pt x="122" y="58"/>
                    <a:pt x="123" y="55"/>
                  </a:cubicBezTo>
                  <a:cubicBezTo>
                    <a:pt x="124" y="52"/>
                    <a:pt x="124" y="49"/>
                    <a:pt x="126" y="46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28" y="2"/>
                    <a:pt x="128" y="2"/>
                    <a:pt x="128" y="2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 94">
              <a:extLst>
                <a:ext uri="{FF2B5EF4-FFF2-40B4-BE49-F238E27FC236}">
                  <a16:creationId xmlns:a16="http://schemas.microsoft.com/office/drawing/2014/main" id="{FAE0DDDA-51C0-4BF4-A0FF-BBABBB423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6" y="3312487"/>
              <a:ext cx="298105" cy="779300"/>
            </a:xfrm>
            <a:custGeom>
              <a:avLst/>
              <a:gdLst>
                <a:gd name="T0" fmla="*/ 46 w 75"/>
                <a:gd name="T1" fmla="*/ 0 h 196"/>
                <a:gd name="T2" fmla="*/ 32 w 75"/>
                <a:gd name="T3" fmla="*/ 17 h 196"/>
                <a:gd name="T4" fmla="*/ 18 w 75"/>
                <a:gd name="T5" fmla="*/ 30 h 196"/>
                <a:gd name="T6" fmla="*/ 10 w 75"/>
                <a:gd name="T7" fmla="*/ 62 h 196"/>
                <a:gd name="T8" fmla="*/ 6 w 75"/>
                <a:gd name="T9" fmla="*/ 63 h 196"/>
                <a:gd name="T10" fmla="*/ 6 w 75"/>
                <a:gd name="T11" fmla="*/ 63 h 196"/>
                <a:gd name="T12" fmla="*/ 4 w 75"/>
                <a:gd name="T13" fmla="*/ 70 h 196"/>
                <a:gd name="T14" fmla="*/ 0 w 75"/>
                <a:gd name="T15" fmla="*/ 85 h 196"/>
                <a:gd name="T16" fmla="*/ 3 w 75"/>
                <a:gd name="T17" fmla="*/ 90 h 196"/>
                <a:gd name="T18" fmla="*/ 6 w 75"/>
                <a:gd name="T19" fmla="*/ 90 h 196"/>
                <a:gd name="T20" fmla="*/ 7 w 75"/>
                <a:gd name="T21" fmla="*/ 88 h 196"/>
                <a:gd name="T22" fmla="*/ 10 w 75"/>
                <a:gd name="T23" fmla="*/ 90 h 196"/>
                <a:gd name="T24" fmla="*/ 15 w 75"/>
                <a:gd name="T25" fmla="*/ 104 h 196"/>
                <a:gd name="T26" fmla="*/ 20 w 75"/>
                <a:gd name="T27" fmla="*/ 116 h 196"/>
                <a:gd name="T28" fmla="*/ 17 w 75"/>
                <a:gd name="T29" fmla="*/ 125 h 196"/>
                <a:gd name="T30" fmla="*/ 14 w 75"/>
                <a:gd name="T31" fmla="*/ 135 h 196"/>
                <a:gd name="T32" fmla="*/ 20 w 75"/>
                <a:gd name="T33" fmla="*/ 138 h 196"/>
                <a:gd name="T34" fmla="*/ 26 w 75"/>
                <a:gd name="T35" fmla="*/ 141 h 196"/>
                <a:gd name="T36" fmla="*/ 38 w 75"/>
                <a:gd name="T37" fmla="*/ 132 h 196"/>
                <a:gd name="T38" fmla="*/ 38 w 75"/>
                <a:gd name="T39" fmla="*/ 128 h 196"/>
                <a:gd name="T40" fmla="*/ 40 w 75"/>
                <a:gd name="T41" fmla="*/ 125 h 196"/>
                <a:gd name="T42" fmla="*/ 41 w 75"/>
                <a:gd name="T43" fmla="*/ 125 h 196"/>
                <a:gd name="T44" fmla="*/ 48 w 75"/>
                <a:gd name="T45" fmla="*/ 148 h 196"/>
                <a:gd name="T46" fmla="*/ 52 w 75"/>
                <a:gd name="T47" fmla="*/ 161 h 196"/>
                <a:gd name="T48" fmla="*/ 55 w 75"/>
                <a:gd name="T49" fmla="*/ 161 h 196"/>
                <a:gd name="T50" fmla="*/ 56 w 75"/>
                <a:gd name="T51" fmla="*/ 167 h 196"/>
                <a:gd name="T52" fmla="*/ 55 w 75"/>
                <a:gd name="T53" fmla="*/ 184 h 196"/>
                <a:gd name="T54" fmla="*/ 55 w 75"/>
                <a:gd name="T55" fmla="*/ 196 h 196"/>
                <a:gd name="T56" fmla="*/ 56 w 75"/>
                <a:gd name="T57" fmla="*/ 196 h 196"/>
                <a:gd name="T58" fmla="*/ 60 w 75"/>
                <a:gd name="T59" fmla="*/ 182 h 196"/>
                <a:gd name="T60" fmla="*/ 59 w 75"/>
                <a:gd name="T61" fmla="*/ 146 h 196"/>
                <a:gd name="T62" fmla="*/ 59 w 75"/>
                <a:gd name="T63" fmla="*/ 141 h 196"/>
                <a:gd name="T64" fmla="*/ 59 w 75"/>
                <a:gd name="T65" fmla="*/ 127 h 196"/>
                <a:gd name="T66" fmla="*/ 59 w 75"/>
                <a:gd name="T67" fmla="*/ 125 h 196"/>
                <a:gd name="T68" fmla="*/ 49 w 75"/>
                <a:gd name="T69" fmla="*/ 112 h 196"/>
                <a:gd name="T70" fmla="*/ 61 w 75"/>
                <a:gd name="T71" fmla="*/ 89 h 196"/>
                <a:gd name="T72" fmla="*/ 62 w 75"/>
                <a:gd name="T73" fmla="*/ 88 h 196"/>
                <a:gd name="T74" fmla="*/ 67 w 75"/>
                <a:gd name="T75" fmla="*/ 85 h 196"/>
                <a:gd name="T76" fmla="*/ 75 w 75"/>
                <a:gd name="T77" fmla="*/ 76 h 196"/>
                <a:gd name="T78" fmla="*/ 62 w 75"/>
                <a:gd name="T79" fmla="*/ 72 h 196"/>
                <a:gd name="T80" fmla="*/ 58 w 75"/>
                <a:gd name="T81" fmla="*/ 52 h 196"/>
                <a:gd name="T82" fmla="*/ 46 w 75"/>
                <a:gd name="T83" fmla="*/ 46 h 196"/>
                <a:gd name="T84" fmla="*/ 49 w 75"/>
                <a:gd name="T85" fmla="*/ 32 h 196"/>
                <a:gd name="T86" fmla="*/ 58 w 75"/>
                <a:gd name="T87" fmla="*/ 17 h 196"/>
                <a:gd name="T88" fmla="*/ 51 w 75"/>
                <a:gd name="T89" fmla="*/ 1 h 196"/>
                <a:gd name="T90" fmla="*/ 46 w 75"/>
                <a:gd name="T9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5" h="196">
                  <a:moveTo>
                    <a:pt x="46" y="0"/>
                  </a:moveTo>
                  <a:cubicBezTo>
                    <a:pt x="41" y="6"/>
                    <a:pt x="37" y="12"/>
                    <a:pt x="32" y="17"/>
                  </a:cubicBezTo>
                  <a:cubicBezTo>
                    <a:pt x="28" y="22"/>
                    <a:pt x="23" y="26"/>
                    <a:pt x="18" y="30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5" y="66"/>
                    <a:pt x="5" y="68"/>
                    <a:pt x="4" y="70"/>
                  </a:cubicBezTo>
                  <a:cubicBezTo>
                    <a:pt x="3" y="75"/>
                    <a:pt x="1" y="80"/>
                    <a:pt x="0" y="85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2" y="95"/>
                    <a:pt x="13" y="100"/>
                    <a:pt x="15" y="104"/>
                  </a:cubicBezTo>
                  <a:cubicBezTo>
                    <a:pt x="17" y="109"/>
                    <a:pt x="18" y="112"/>
                    <a:pt x="20" y="116"/>
                  </a:cubicBezTo>
                  <a:cubicBezTo>
                    <a:pt x="19" y="119"/>
                    <a:pt x="19" y="122"/>
                    <a:pt x="17" y="125"/>
                  </a:cubicBezTo>
                  <a:cubicBezTo>
                    <a:pt x="17" y="128"/>
                    <a:pt x="15" y="131"/>
                    <a:pt x="14" y="135"/>
                  </a:cubicBezTo>
                  <a:cubicBezTo>
                    <a:pt x="16" y="136"/>
                    <a:pt x="17" y="137"/>
                    <a:pt x="20" y="138"/>
                  </a:cubicBezTo>
                  <a:cubicBezTo>
                    <a:pt x="21" y="139"/>
                    <a:pt x="23" y="140"/>
                    <a:pt x="26" y="141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8" y="129"/>
                    <a:pt x="38" y="128"/>
                  </a:cubicBezTo>
                  <a:cubicBezTo>
                    <a:pt x="39" y="127"/>
                    <a:pt x="39" y="126"/>
                    <a:pt x="40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43" y="133"/>
                    <a:pt x="46" y="141"/>
                    <a:pt x="48" y="148"/>
                  </a:cubicBezTo>
                  <a:cubicBezTo>
                    <a:pt x="49" y="153"/>
                    <a:pt x="51" y="157"/>
                    <a:pt x="52" y="161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5" y="163"/>
                    <a:pt x="56" y="165"/>
                    <a:pt x="56" y="167"/>
                  </a:cubicBezTo>
                  <a:cubicBezTo>
                    <a:pt x="55" y="173"/>
                    <a:pt x="55" y="179"/>
                    <a:pt x="55" y="184"/>
                  </a:cubicBezTo>
                  <a:cubicBezTo>
                    <a:pt x="55" y="188"/>
                    <a:pt x="55" y="192"/>
                    <a:pt x="55" y="196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59" y="170"/>
                    <a:pt x="59" y="158"/>
                    <a:pt x="59" y="146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37"/>
                    <a:pt x="59" y="132"/>
                    <a:pt x="59" y="127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4" y="87"/>
                    <a:pt x="65" y="86"/>
                    <a:pt x="67" y="85"/>
                  </a:cubicBezTo>
                  <a:cubicBezTo>
                    <a:pt x="70" y="82"/>
                    <a:pt x="72" y="79"/>
                    <a:pt x="75" y="76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1"/>
                    <a:pt x="48" y="37"/>
                    <a:pt x="49" y="32"/>
                  </a:cubicBezTo>
                  <a:cubicBezTo>
                    <a:pt x="52" y="27"/>
                    <a:pt x="54" y="22"/>
                    <a:pt x="58" y="17"/>
                  </a:cubicBezTo>
                  <a:cubicBezTo>
                    <a:pt x="51" y="1"/>
                    <a:pt x="51" y="1"/>
                    <a:pt x="51" y="1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reeform 95">
              <a:extLst>
                <a:ext uri="{FF2B5EF4-FFF2-40B4-BE49-F238E27FC236}">
                  <a16:creationId xmlns:a16="http://schemas.microsoft.com/office/drawing/2014/main" id="{46E14F0D-35A7-49CD-ACB0-5ACFDF294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110" y="3209206"/>
              <a:ext cx="276981" cy="154921"/>
            </a:xfrm>
            <a:custGeom>
              <a:avLst/>
              <a:gdLst>
                <a:gd name="T0" fmla="*/ 6 w 70"/>
                <a:gd name="T1" fmla="*/ 0 h 39"/>
                <a:gd name="T2" fmla="*/ 3 w 70"/>
                <a:gd name="T3" fmla="*/ 4 h 39"/>
                <a:gd name="T4" fmla="*/ 0 w 70"/>
                <a:gd name="T5" fmla="*/ 19 h 39"/>
                <a:gd name="T6" fmla="*/ 37 w 70"/>
                <a:gd name="T7" fmla="*/ 34 h 39"/>
                <a:gd name="T8" fmla="*/ 39 w 70"/>
                <a:gd name="T9" fmla="*/ 34 h 39"/>
                <a:gd name="T10" fmla="*/ 67 w 70"/>
                <a:gd name="T11" fmla="*/ 39 h 39"/>
                <a:gd name="T12" fmla="*/ 70 w 70"/>
                <a:gd name="T13" fmla="*/ 36 h 39"/>
                <a:gd name="T14" fmla="*/ 70 w 70"/>
                <a:gd name="T15" fmla="*/ 27 h 39"/>
                <a:gd name="T16" fmla="*/ 29 w 70"/>
                <a:gd name="T17" fmla="*/ 10 h 39"/>
                <a:gd name="T18" fmla="*/ 6 w 70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9">
                  <a:moveTo>
                    <a:pt x="6" y="0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25"/>
                    <a:pt x="24" y="30"/>
                    <a:pt x="37" y="34"/>
                  </a:cubicBezTo>
                  <a:cubicBezTo>
                    <a:pt x="38" y="34"/>
                    <a:pt x="38" y="34"/>
                    <a:pt x="39" y="34"/>
                  </a:cubicBezTo>
                  <a:cubicBezTo>
                    <a:pt x="47" y="37"/>
                    <a:pt x="57" y="39"/>
                    <a:pt x="67" y="39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57" y="21"/>
                    <a:pt x="44" y="16"/>
                    <a:pt x="29" y="10"/>
                  </a:cubicBezTo>
                  <a:cubicBezTo>
                    <a:pt x="22" y="7"/>
                    <a:pt x="14" y="4"/>
                    <a:pt x="6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 96">
              <a:extLst>
                <a:ext uri="{FF2B5EF4-FFF2-40B4-BE49-F238E27FC236}">
                  <a16:creationId xmlns:a16="http://schemas.microsoft.com/office/drawing/2014/main" id="{BB9B69C1-6459-4A65-8038-0A3416DAD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110" y="3209206"/>
              <a:ext cx="276981" cy="154921"/>
            </a:xfrm>
            <a:custGeom>
              <a:avLst/>
              <a:gdLst>
                <a:gd name="T0" fmla="*/ 6 w 70"/>
                <a:gd name="T1" fmla="*/ 0 h 39"/>
                <a:gd name="T2" fmla="*/ 3 w 70"/>
                <a:gd name="T3" fmla="*/ 4 h 39"/>
                <a:gd name="T4" fmla="*/ 0 w 70"/>
                <a:gd name="T5" fmla="*/ 19 h 39"/>
                <a:gd name="T6" fmla="*/ 37 w 70"/>
                <a:gd name="T7" fmla="*/ 34 h 39"/>
                <a:gd name="T8" fmla="*/ 39 w 70"/>
                <a:gd name="T9" fmla="*/ 34 h 39"/>
                <a:gd name="T10" fmla="*/ 67 w 70"/>
                <a:gd name="T11" fmla="*/ 39 h 39"/>
                <a:gd name="T12" fmla="*/ 70 w 70"/>
                <a:gd name="T13" fmla="*/ 36 h 39"/>
                <a:gd name="T14" fmla="*/ 70 w 70"/>
                <a:gd name="T15" fmla="*/ 27 h 39"/>
                <a:gd name="T16" fmla="*/ 29 w 70"/>
                <a:gd name="T17" fmla="*/ 10 h 39"/>
                <a:gd name="T18" fmla="*/ 6 w 70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9">
                  <a:moveTo>
                    <a:pt x="6" y="0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25"/>
                    <a:pt x="24" y="30"/>
                    <a:pt x="37" y="34"/>
                  </a:cubicBezTo>
                  <a:cubicBezTo>
                    <a:pt x="38" y="34"/>
                    <a:pt x="38" y="34"/>
                    <a:pt x="39" y="34"/>
                  </a:cubicBezTo>
                  <a:cubicBezTo>
                    <a:pt x="47" y="37"/>
                    <a:pt x="57" y="39"/>
                    <a:pt x="67" y="39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57" y="21"/>
                    <a:pt x="44" y="16"/>
                    <a:pt x="29" y="10"/>
                  </a:cubicBezTo>
                  <a:cubicBezTo>
                    <a:pt x="22" y="7"/>
                    <a:pt x="14" y="4"/>
                    <a:pt x="6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67" name="Groupe 266">
              <a:extLst>
                <a:ext uri="{FF2B5EF4-FFF2-40B4-BE49-F238E27FC236}">
                  <a16:creationId xmlns:a16="http://schemas.microsoft.com/office/drawing/2014/main" id="{E62ED766-4641-4E1E-9A17-40A008DFD1AC}"/>
                </a:ext>
              </a:extLst>
            </p:cNvPr>
            <p:cNvGrpSpPr/>
            <p:nvPr/>
          </p:nvGrpSpPr>
          <p:grpSpPr>
            <a:xfrm>
              <a:off x="5767381" y="4230278"/>
              <a:ext cx="683061" cy="262897"/>
              <a:chOff x="6540500" y="3878263"/>
              <a:chExt cx="461962" cy="177800"/>
            </a:xfrm>
            <a:solidFill>
              <a:schemeClr val="bg1">
                <a:lumMod val="85000"/>
              </a:schemeClr>
            </a:solidFill>
          </p:grpSpPr>
          <p:sp>
            <p:nvSpPr>
              <p:cNvPr id="281" name="Freeform 99">
                <a:extLst>
                  <a:ext uri="{FF2B5EF4-FFF2-40B4-BE49-F238E27FC236}">
                    <a16:creationId xmlns:a16="http://schemas.microsoft.com/office/drawing/2014/main" id="{092CFA4F-0A14-41DF-9427-F0330DFE9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0" y="3908425"/>
                <a:ext cx="92075" cy="125413"/>
              </a:xfrm>
              <a:custGeom>
                <a:avLst/>
                <a:gdLst>
                  <a:gd name="T0" fmla="*/ 28 w 34"/>
                  <a:gd name="T1" fmla="*/ 21 h 47"/>
                  <a:gd name="T2" fmla="*/ 27 w 34"/>
                  <a:gd name="T3" fmla="*/ 10 h 47"/>
                  <a:gd name="T4" fmla="*/ 15 w 34"/>
                  <a:gd name="T5" fmla="*/ 0 h 47"/>
                  <a:gd name="T6" fmla="*/ 4 w 34"/>
                  <a:gd name="T7" fmla="*/ 0 h 47"/>
                  <a:gd name="T8" fmla="*/ 3 w 34"/>
                  <a:gd name="T9" fmla="*/ 0 h 47"/>
                  <a:gd name="T10" fmla="*/ 0 w 34"/>
                  <a:gd name="T11" fmla="*/ 0 h 47"/>
                  <a:gd name="T12" fmla="*/ 4 w 34"/>
                  <a:gd name="T13" fmla="*/ 15 h 47"/>
                  <a:gd name="T14" fmla="*/ 9 w 34"/>
                  <a:gd name="T15" fmla="*/ 31 h 47"/>
                  <a:gd name="T16" fmla="*/ 10 w 34"/>
                  <a:gd name="T17" fmla="*/ 33 h 47"/>
                  <a:gd name="T18" fmla="*/ 28 w 34"/>
                  <a:gd name="T19" fmla="*/ 47 h 47"/>
                  <a:gd name="T20" fmla="*/ 31 w 34"/>
                  <a:gd name="T21" fmla="*/ 46 h 47"/>
                  <a:gd name="T22" fmla="*/ 34 w 34"/>
                  <a:gd name="T23" fmla="*/ 42 h 47"/>
                  <a:gd name="T24" fmla="*/ 28 w 34"/>
                  <a:gd name="T25" fmla="*/ 2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7">
                    <a:moveTo>
                      <a:pt x="28" y="21"/>
                    </a:moveTo>
                    <a:cubicBezTo>
                      <a:pt x="28" y="17"/>
                      <a:pt x="27" y="14"/>
                      <a:pt x="27" y="10"/>
                    </a:cubicBezTo>
                    <a:cubicBezTo>
                      <a:pt x="22" y="7"/>
                      <a:pt x="19" y="3"/>
                      <a:pt x="1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3" y="10"/>
                      <a:pt x="4" y="15"/>
                    </a:cubicBezTo>
                    <a:cubicBezTo>
                      <a:pt x="6" y="21"/>
                      <a:pt x="7" y="26"/>
                      <a:pt x="9" y="31"/>
                    </a:cubicBezTo>
                    <a:cubicBezTo>
                      <a:pt x="9" y="31"/>
                      <a:pt x="9" y="32"/>
                      <a:pt x="10" y="33"/>
                    </a:cubicBezTo>
                    <a:cubicBezTo>
                      <a:pt x="16" y="38"/>
                      <a:pt x="22" y="43"/>
                      <a:pt x="28" y="47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2" y="34"/>
                      <a:pt x="30" y="29"/>
                      <a:pt x="28" y="21"/>
                    </a:cubicBez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Freeform 100">
                <a:extLst>
                  <a:ext uri="{FF2B5EF4-FFF2-40B4-BE49-F238E27FC236}">
                    <a16:creationId xmlns:a16="http://schemas.microsoft.com/office/drawing/2014/main" id="{27BC61D9-3F8B-47CA-A2B2-20641088B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7" y="3878263"/>
                <a:ext cx="238125" cy="177800"/>
              </a:xfrm>
              <a:custGeom>
                <a:avLst/>
                <a:gdLst>
                  <a:gd name="T0" fmla="*/ 64 w 89"/>
                  <a:gd name="T1" fmla="*/ 3 h 66"/>
                  <a:gd name="T2" fmla="*/ 64 w 89"/>
                  <a:gd name="T3" fmla="*/ 0 h 66"/>
                  <a:gd name="T4" fmla="*/ 61 w 89"/>
                  <a:gd name="T5" fmla="*/ 0 h 66"/>
                  <a:gd name="T6" fmla="*/ 53 w 89"/>
                  <a:gd name="T7" fmla="*/ 12 h 66"/>
                  <a:gd name="T8" fmla="*/ 57 w 89"/>
                  <a:gd name="T9" fmla="*/ 19 h 66"/>
                  <a:gd name="T10" fmla="*/ 55 w 89"/>
                  <a:gd name="T11" fmla="*/ 28 h 66"/>
                  <a:gd name="T12" fmla="*/ 49 w 89"/>
                  <a:gd name="T13" fmla="*/ 29 h 66"/>
                  <a:gd name="T14" fmla="*/ 47 w 89"/>
                  <a:gd name="T15" fmla="*/ 33 h 66"/>
                  <a:gd name="T16" fmla="*/ 39 w 89"/>
                  <a:gd name="T17" fmla="*/ 32 h 66"/>
                  <a:gd name="T18" fmla="*/ 36 w 89"/>
                  <a:gd name="T19" fmla="*/ 30 h 66"/>
                  <a:gd name="T20" fmla="*/ 19 w 89"/>
                  <a:gd name="T21" fmla="*/ 47 h 66"/>
                  <a:gd name="T22" fmla="*/ 14 w 89"/>
                  <a:gd name="T23" fmla="*/ 47 h 66"/>
                  <a:gd name="T24" fmla="*/ 11 w 89"/>
                  <a:gd name="T25" fmla="*/ 51 h 66"/>
                  <a:gd name="T26" fmla="*/ 10 w 89"/>
                  <a:gd name="T27" fmla="*/ 58 h 66"/>
                  <a:gd name="T28" fmla="*/ 0 w 89"/>
                  <a:gd name="T29" fmla="*/ 56 h 66"/>
                  <a:gd name="T30" fmla="*/ 0 w 89"/>
                  <a:gd name="T31" fmla="*/ 56 h 66"/>
                  <a:gd name="T32" fmla="*/ 0 w 89"/>
                  <a:gd name="T33" fmla="*/ 59 h 66"/>
                  <a:gd name="T34" fmla="*/ 1 w 89"/>
                  <a:gd name="T35" fmla="*/ 63 h 66"/>
                  <a:gd name="T36" fmla="*/ 13 w 89"/>
                  <a:gd name="T37" fmla="*/ 66 h 66"/>
                  <a:gd name="T38" fmla="*/ 40 w 89"/>
                  <a:gd name="T39" fmla="*/ 59 h 66"/>
                  <a:gd name="T40" fmla="*/ 61 w 89"/>
                  <a:gd name="T41" fmla="*/ 31 h 66"/>
                  <a:gd name="T42" fmla="*/ 70 w 89"/>
                  <a:gd name="T43" fmla="*/ 32 h 66"/>
                  <a:gd name="T44" fmla="*/ 72 w 89"/>
                  <a:gd name="T45" fmla="*/ 32 h 66"/>
                  <a:gd name="T46" fmla="*/ 83 w 89"/>
                  <a:gd name="T47" fmla="*/ 32 h 66"/>
                  <a:gd name="T48" fmla="*/ 83 w 89"/>
                  <a:gd name="T49" fmla="*/ 30 h 66"/>
                  <a:gd name="T50" fmla="*/ 78 w 89"/>
                  <a:gd name="T51" fmla="*/ 24 h 66"/>
                  <a:gd name="T52" fmla="*/ 89 w 89"/>
                  <a:gd name="T53" fmla="*/ 23 h 66"/>
                  <a:gd name="T54" fmla="*/ 89 w 89"/>
                  <a:gd name="T55" fmla="*/ 20 h 66"/>
                  <a:gd name="T56" fmla="*/ 79 w 89"/>
                  <a:gd name="T57" fmla="*/ 14 h 66"/>
                  <a:gd name="T58" fmla="*/ 75 w 89"/>
                  <a:gd name="T59" fmla="*/ 14 h 66"/>
                  <a:gd name="T60" fmla="*/ 74 w 89"/>
                  <a:gd name="T61" fmla="*/ 9 h 66"/>
                  <a:gd name="T62" fmla="*/ 69 w 89"/>
                  <a:gd name="T63" fmla="*/ 6 h 66"/>
                  <a:gd name="T64" fmla="*/ 67 w 89"/>
                  <a:gd name="T65" fmla="*/ 2 h 66"/>
                  <a:gd name="T66" fmla="*/ 64 w 89"/>
                  <a:gd name="T67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9" h="66">
                    <a:moveTo>
                      <a:pt x="64" y="3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0" y="2"/>
                      <a:pt x="57" y="6"/>
                      <a:pt x="53" y="12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1" y="40"/>
                      <a:pt x="25" y="46"/>
                      <a:pt x="19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1" y="29"/>
                      <a:pt x="79" y="27"/>
                      <a:pt x="78" y="24"/>
                    </a:cubicBezTo>
                    <a:cubicBezTo>
                      <a:pt x="81" y="25"/>
                      <a:pt x="85" y="24"/>
                      <a:pt x="89" y="23"/>
                    </a:cubicBezTo>
                    <a:cubicBezTo>
                      <a:pt x="89" y="20"/>
                      <a:pt x="89" y="20"/>
                      <a:pt x="89" y="20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75" y="14"/>
                      <a:pt x="75" y="14"/>
                      <a:pt x="75" y="14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7" y="2"/>
                      <a:pt x="67" y="2"/>
                      <a:pt x="67" y="2"/>
                    </a:cubicBezTo>
                    <a:lnTo>
                      <a:pt x="64" y="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8" name="Freeform 102">
              <a:extLst>
                <a:ext uri="{FF2B5EF4-FFF2-40B4-BE49-F238E27FC236}">
                  <a16:creationId xmlns:a16="http://schemas.microsoft.com/office/drawing/2014/main" id="{25FE9A2F-8E16-4685-8F0B-869F2D7E9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949" y="3591815"/>
              <a:ext cx="281675" cy="368525"/>
            </a:xfrm>
            <a:custGeom>
              <a:avLst/>
              <a:gdLst>
                <a:gd name="T0" fmla="*/ 43 w 71"/>
                <a:gd name="T1" fmla="*/ 37 h 93"/>
                <a:gd name="T2" fmla="*/ 36 w 71"/>
                <a:gd name="T3" fmla="*/ 29 h 93"/>
                <a:gd name="T4" fmla="*/ 39 w 71"/>
                <a:gd name="T5" fmla="*/ 19 h 93"/>
                <a:gd name="T6" fmla="*/ 21 w 71"/>
                <a:gd name="T7" fmla="*/ 0 h 93"/>
                <a:gd name="T8" fmla="*/ 9 w 71"/>
                <a:gd name="T9" fmla="*/ 7 h 93"/>
                <a:gd name="T10" fmla="*/ 0 w 71"/>
                <a:gd name="T11" fmla="*/ 15 h 93"/>
                <a:gd name="T12" fmla="*/ 14 w 71"/>
                <a:gd name="T13" fmla="*/ 29 h 93"/>
                <a:gd name="T14" fmla="*/ 14 w 71"/>
                <a:gd name="T15" fmla="*/ 46 h 93"/>
                <a:gd name="T16" fmla="*/ 30 w 71"/>
                <a:gd name="T17" fmla="*/ 42 h 93"/>
                <a:gd name="T18" fmla="*/ 40 w 71"/>
                <a:gd name="T19" fmla="*/ 51 h 93"/>
                <a:gd name="T20" fmla="*/ 40 w 71"/>
                <a:gd name="T21" fmla="*/ 52 h 93"/>
                <a:gd name="T22" fmla="*/ 42 w 71"/>
                <a:gd name="T23" fmla="*/ 59 h 93"/>
                <a:gd name="T24" fmla="*/ 48 w 71"/>
                <a:gd name="T25" fmla="*/ 76 h 93"/>
                <a:gd name="T26" fmla="*/ 50 w 71"/>
                <a:gd name="T27" fmla="*/ 82 h 93"/>
                <a:gd name="T28" fmla="*/ 48 w 71"/>
                <a:gd name="T29" fmla="*/ 88 h 93"/>
                <a:gd name="T30" fmla="*/ 59 w 71"/>
                <a:gd name="T31" fmla="*/ 93 h 93"/>
                <a:gd name="T32" fmla="*/ 63 w 71"/>
                <a:gd name="T33" fmla="*/ 90 h 93"/>
                <a:gd name="T34" fmla="*/ 66 w 71"/>
                <a:gd name="T35" fmla="*/ 92 h 93"/>
                <a:gd name="T36" fmla="*/ 71 w 71"/>
                <a:gd name="T37" fmla="*/ 82 h 93"/>
                <a:gd name="T38" fmla="*/ 43 w 71"/>
                <a:gd name="T39" fmla="*/ 3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93">
                  <a:moveTo>
                    <a:pt x="43" y="37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2"/>
                    <a:pt x="13" y="4"/>
                    <a:pt x="9" y="7"/>
                  </a:cubicBezTo>
                  <a:cubicBezTo>
                    <a:pt x="6" y="9"/>
                    <a:pt x="3" y="12"/>
                    <a:pt x="0" y="1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1" y="54"/>
                    <a:pt x="41" y="57"/>
                    <a:pt x="42" y="59"/>
                  </a:cubicBezTo>
                  <a:cubicBezTo>
                    <a:pt x="44" y="65"/>
                    <a:pt x="46" y="71"/>
                    <a:pt x="48" y="76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71" y="82"/>
                    <a:pt x="71" y="82"/>
                    <a:pt x="71" y="82"/>
                  </a:cubicBezTo>
                  <a:lnTo>
                    <a:pt x="43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Freeform 103">
              <a:extLst>
                <a:ext uri="{FF2B5EF4-FFF2-40B4-BE49-F238E27FC236}">
                  <a16:creationId xmlns:a16="http://schemas.microsoft.com/office/drawing/2014/main" id="{2B783C50-79D9-4F45-B216-540B95D9F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796" y="2627079"/>
              <a:ext cx="333315" cy="150226"/>
            </a:xfrm>
            <a:custGeom>
              <a:avLst/>
              <a:gdLst>
                <a:gd name="T0" fmla="*/ 75 w 84"/>
                <a:gd name="T1" fmla="*/ 21 h 38"/>
                <a:gd name="T2" fmla="*/ 77 w 84"/>
                <a:gd name="T3" fmla="*/ 17 h 38"/>
                <a:gd name="T4" fmla="*/ 84 w 84"/>
                <a:gd name="T5" fmla="*/ 6 h 38"/>
                <a:gd name="T6" fmla="*/ 63 w 84"/>
                <a:gd name="T7" fmla="*/ 0 h 38"/>
                <a:gd name="T8" fmla="*/ 49 w 84"/>
                <a:gd name="T9" fmla="*/ 5 h 38"/>
                <a:gd name="T10" fmla="*/ 38 w 84"/>
                <a:gd name="T11" fmla="*/ 2 h 38"/>
                <a:gd name="T12" fmla="*/ 26 w 84"/>
                <a:gd name="T13" fmla="*/ 8 h 38"/>
                <a:gd name="T14" fmla="*/ 18 w 84"/>
                <a:gd name="T15" fmla="*/ 4 h 38"/>
                <a:gd name="T16" fmla="*/ 6 w 84"/>
                <a:gd name="T17" fmla="*/ 10 h 38"/>
                <a:gd name="T18" fmla="*/ 25 w 84"/>
                <a:gd name="T19" fmla="*/ 19 h 38"/>
                <a:gd name="T20" fmla="*/ 23 w 84"/>
                <a:gd name="T21" fmla="*/ 30 h 38"/>
                <a:gd name="T22" fmla="*/ 2 w 84"/>
                <a:gd name="T23" fmla="*/ 33 h 38"/>
                <a:gd name="T24" fmla="*/ 0 w 84"/>
                <a:gd name="T25" fmla="*/ 38 h 38"/>
                <a:gd name="T26" fmla="*/ 32 w 84"/>
                <a:gd name="T27" fmla="*/ 38 h 38"/>
                <a:gd name="T28" fmla="*/ 35 w 84"/>
                <a:gd name="T29" fmla="*/ 33 h 38"/>
                <a:gd name="T30" fmla="*/ 36 w 84"/>
                <a:gd name="T31" fmla="*/ 33 h 38"/>
                <a:gd name="T32" fmla="*/ 41 w 84"/>
                <a:gd name="T33" fmla="*/ 27 h 38"/>
                <a:gd name="T34" fmla="*/ 75 w 84"/>
                <a:gd name="T35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8">
                  <a:moveTo>
                    <a:pt x="75" y="21"/>
                  </a:moveTo>
                  <a:cubicBezTo>
                    <a:pt x="77" y="17"/>
                    <a:pt x="77" y="17"/>
                    <a:pt x="77" y="17"/>
                  </a:cubicBezTo>
                  <a:cubicBezTo>
                    <a:pt x="79" y="13"/>
                    <a:pt x="82" y="10"/>
                    <a:pt x="84" y="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6"/>
                    <a:pt x="9" y="8"/>
                    <a:pt x="6" y="1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6"/>
                    <a:pt x="34" y="35"/>
                    <a:pt x="35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1"/>
                    <a:pt x="39" y="29"/>
                    <a:pt x="41" y="27"/>
                  </a:cubicBezTo>
                  <a:lnTo>
                    <a:pt x="75" y="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Freeform 144">
              <a:extLst>
                <a:ext uri="{FF2B5EF4-FFF2-40B4-BE49-F238E27FC236}">
                  <a16:creationId xmlns:a16="http://schemas.microsoft.com/office/drawing/2014/main" id="{439F2BE9-510C-4DF0-8751-102D58EBE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209" y="2939270"/>
              <a:ext cx="1051585" cy="1251105"/>
            </a:xfrm>
            <a:custGeom>
              <a:avLst/>
              <a:gdLst>
                <a:gd name="T0" fmla="*/ 86 w 265"/>
                <a:gd name="T1" fmla="*/ 12 h 315"/>
                <a:gd name="T2" fmla="*/ 62 w 265"/>
                <a:gd name="T3" fmla="*/ 21 h 315"/>
                <a:gd name="T4" fmla="*/ 71 w 265"/>
                <a:gd name="T5" fmla="*/ 41 h 315"/>
                <a:gd name="T6" fmla="*/ 66 w 265"/>
                <a:gd name="T7" fmla="*/ 59 h 315"/>
                <a:gd name="T8" fmla="*/ 24 w 265"/>
                <a:gd name="T9" fmla="*/ 104 h 315"/>
                <a:gd name="T10" fmla="*/ 26 w 265"/>
                <a:gd name="T11" fmla="*/ 136 h 315"/>
                <a:gd name="T12" fmla="*/ 0 w 265"/>
                <a:gd name="T13" fmla="*/ 146 h 315"/>
                <a:gd name="T14" fmla="*/ 5 w 265"/>
                <a:gd name="T15" fmla="*/ 151 h 315"/>
                <a:gd name="T16" fmla="*/ 28 w 265"/>
                <a:gd name="T17" fmla="*/ 151 h 315"/>
                <a:gd name="T18" fmla="*/ 19 w 265"/>
                <a:gd name="T19" fmla="*/ 159 h 315"/>
                <a:gd name="T20" fmla="*/ 16 w 265"/>
                <a:gd name="T21" fmla="*/ 172 h 315"/>
                <a:gd name="T22" fmla="*/ 33 w 265"/>
                <a:gd name="T23" fmla="*/ 177 h 315"/>
                <a:gd name="T24" fmla="*/ 42 w 265"/>
                <a:gd name="T25" fmla="*/ 168 h 315"/>
                <a:gd name="T26" fmla="*/ 45 w 265"/>
                <a:gd name="T27" fmla="*/ 157 h 315"/>
                <a:gd name="T28" fmla="*/ 48 w 265"/>
                <a:gd name="T29" fmla="*/ 163 h 315"/>
                <a:gd name="T30" fmla="*/ 46 w 265"/>
                <a:gd name="T31" fmla="*/ 174 h 315"/>
                <a:gd name="T32" fmla="*/ 48 w 265"/>
                <a:gd name="T33" fmla="*/ 188 h 315"/>
                <a:gd name="T34" fmla="*/ 48 w 265"/>
                <a:gd name="T35" fmla="*/ 202 h 315"/>
                <a:gd name="T36" fmla="*/ 51 w 265"/>
                <a:gd name="T37" fmla="*/ 208 h 315"/>
                <a:gd name="T38" fmla="*/ 68 w 265"/>
                <a:gd name="T39" fmla="*/ 268 h 315"/>
                <a:gd name="T40" fmla="*/ 87 w 265"/>
                <a:gd name="T41" fmla="*/ 315 h 315"/>
                <a:gd name="T42" fmla="*/ 93 w 265"/>
                <a:gd name="T43" fmla="*/ 313 h 315"/>
                <a:gd name="T44" fmla="*/ 98 w 265"/>
                <a:gd name="T45" fmla="*/ 302 h 315"/>
                <a:gd name="T46" fmla="*/ 102 w 265"/>
                <a:gd name="T47" fmla="*/ 292 h 315"/>
                <a:gd name="T48" fmla="*/ 112 w 265"/>
                <a:gd name="T49" fmla="*/ 290 h 315"/>
                <a:gd name="T50" fmla="*/ 115 w 265"/>
                <a:gd name="T51" fmla="*/ 267 h 315"/>
                <a:gd name="T52" fmla="*/ 116 w 265"/>
                <a:gd name="T53" fmla="*/ 230 h 315"/>
                <a:gd name="T54" fmla="*/ 124 w 265"/>
                <a:gd name="T55" fmla="*/ 226 h 315"/>
                <a:gd name="T56" fmla="*/ 130 w 265"/>
                <a:gd name="T57" fmla="*/ 225 h 315"/>
                <a:gd name="T58" fmla="*/ 133 w 265"/>
                <a:gd name="T59" fmla="*/ 223 h 315"/>
                <a:gd name="T60" fmla="*/ 138 w 265"/>
                <a:gd name="T61" fmla="*/ 216 h 315"/>
                <a:gd name="T62" fmla="*/ 153 w 265"/>
                <a:gd name="T63" fmla="*/ 197 h 315"/>
                <a:gd name="T64" fmla="*/ 161 w 265"/>
                <a:gd name="T65" fmla="*/ 192 h 315"/>
                <a:gd name="T66" fmla="*/ 176 w 265"/>
                <a:gd name="T67" fmla="*/ 180 h 315"/>
                <a:gd name="T68" fmla="*/ 173 w 265"/>
                <a:gd name="T69" fmla="*/ 173 h 315"/>
                <a:gd name="T70" fmla="*/ 184 w 265"/>
                <a:gd name="T71" fmla="*/ 168 h 315"/>
                <a:gd name="T72" fmla="*/ 187 w 265"/>
                <a:gd name="T73" fmla="*/ 169 h 315"/>
                <a:gd name="T74" fmla="*/ 187 w 265"/>
                <a:gd name="T75" fmla="*/ 152 h 315"/>
                <a:gd name="T76" fmla="*/ 186 w 265"/>
                <a:gd name="T77" fmla="*/ 129 h 315"/>
                <a:gd name="T78" fmla="*/ 199 w 265"/>
                <a:gd name="T79" fmla="*/ 119 h 315"/>
                <a:gd name="T80" fmla="*/ 217 w 265"/>
                <a:gd name="T81" fmla="*/ 134 h 315"/>
                <a:gd name="T82" fmla="*/ 219 w 265"/>
                <a:gd name="T83" fmla="*/ 148 h 315"/>
                <a:gd name="T84" fmla="*/ 222 w 265"/>
                <a:gd name="T85" fmla="*/ 151 h 315"/>
                <a:gd name="T86" fmla="*/ 219 w 265"/>
                <a:gd name="T87" fmla="*/ 179 h 315"/>
                <a:gd name="T88" fmla="*/ 225 w 265"/>
                <a:gd name="T89" fmla="*/ 157 h 315"/>
                <a:gd name="T90" fmla="*/ 237 w 265"/>
                <a:gd name="T91" fmla="*/ 124 h 315"/>
                <a:gd name="T92" fmla="*/ 265 w 265"/>
                <a:gd name="T93" fmla="*/ 94 h 315"/>
                <a:gd name="T94" fmla="*/ 214 w 265"/>
                <a:gd name="T95" fmla="*/ 88 h 315"/>
                <a:gd name="T96" fmla="*/ 210 w 265"/>
                <a:gd name="T97" fmla="*/ 99 h 315"/>
                <a:gd name="T98" fmla="*/ 202 w 265"/>
                <a:gd name="T99" fmla="*/ 104 h 315"/>
                <a:gd name="T100" fmla="*/ 189 w 265"/>
                <a:gd name="T101" fmla="*/ 105 h 315"/>
                <a:gd name="T102" fmla="*/ 186 w 265"/>
                <a:gd name="T103" fmla="*/ 99 h 315"/>
                <a:gd name="T104" fmla="*/ 187 w 265"/>
                <a:gd name="T105" fmla="*/ 92 h 315"/>
                <a:gd name="T106" fmla="*/ 179 w 265"/>
                <a:gd name="T107" fmla="*/ 95 h 315"/>
                <a:gd name="T108" fmla="*/ 176 w 265"/>
                <a:gd name="T109" fmla="*/ 107 h 315"/>
                <a:gd name="T110" fmla="*/ 146 w 265"/>
                <a:gd name="T111" fmla="*/ 102 h 315"/>
                <a:gd name="T112" fmla="*/ 109 w 265"/>
                <a:gd name="T113" fmla="*/ 87 h 315"/>
                <a:gd name="T114" fmla="*/ 115 w 265"/>
                <a:gd name="T115" fmla="*/ 68 h 315"/>
                <a:gd name="T116" fmla="*/ 108 w 265"/>
                <a:gd name="T117" fmla="*/ 41 h 315"/>
                <a:gd name="T118" fmla="*/ 111 w 265"/>
                <a:gd name="T119" fmla="*/ 5 h 315"/>
                <a:gd name="T120" fmla="*/ 98 w 265"/>
                <a:gd name="T121" fmla="*/ 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5" h="315">
                  <a:moveTo>
                    <a:pt x="82" y="0"/>
                  </a:moveTo>
                  <a:cubicBezTo>
                    <a:pt x="86" y="12"/>
                    <a:pt x="86" y="12"/>
                    <a:pt x="86" y="1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9" y="44"/>
                    <a:pt x="69" y="47"/>
                    <a:pt x="68" y="50"/>
                  </a:cubicBezTo>
                  <a:cubicBezTo>
                    <a:pt x="67" y="53"/>
                    <a:pt x="67" y="56"/>
                    <a:pt x="66" y="59"/>
                  </a:cubicBezTo>
                  <a:cubicBezTo>
                    <a:pt x="54" y="74"/>
                    <a:pt x="43" y="89"/>
                    <a:pt x="31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8" y="152"/>
                    <a:pt x="12" y="152"/>
                    <a:pt x="16" y="152"/>
                  </a:cubicBezTo>
                  <a:cubicBezTo>
                    <a:pt x="19" y="152"/>
                    <a:pt x="24" y="152"/>
                    <a:pt x="28" y="151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5" y="157"/>
                    <a:pt x="22" y="158"/>
                    <a:pt x="19" y="159"/>
                  </a:cubicBezTo>
                  <a:cubicBezTo>
                    <a:pt x="16" y="160"/>
                    <a:pt x="13" y="161"/>
                    <a:pt x="10" y="161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9" y="179"/>
                    <a:pt x="31" y="178"/>
                    <a:pt x="33" y="177"/>
                  </a:cubicBezTo>
                  <a:cubicBezTo>
                    <a:pt x="35" y="175"/>
                    <a:pt x="38" y="174"/>
                    <a:pt x="40" y="173"/>
                  </a:cubicBezTo>
                  <a:cubicBezTo>
                    <a:pt x="41" y="171"/>
                    <a:pt x="42" y="170"/>
                    <a:pt x="42" y="168"/>
                  </a:cubicBezTo>
                  <a:cubicBezTo>
                    <a:pt x="43" y="165"/>
                    <a:pt x="43" y="162"/>
                    <a:pt x="43" y="159"/>
                  </a:cubicBezTo>
                  <a:cubicBezTo>
                    <a:pt x="45" y="157"/>
                    <a:pt x="45" y="157"/>
                    <a:pt x="45" y="157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6" y="174"/>
                    <a:pt x="46" y="174"/>
                    <a:pt x="46" y="174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48" y="182"/>
                    <a:pt x="48" y="185"/>
                    <a:pt x="48" y="188"/>
                  </a:cubicBezTo>
                  <a:cubicBezTo>
                    <a:pt x="47" y="192"/>
                    <a:pt x="47" y="196"/>
                    <a:pt x="47" y="200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51" y="197"/>
                    <a:pt x="51" y="197"/>
                    <a:pt x="51" y="197"/>
                  </a:cubicBezTo>
                  <a:cubicBezTo>
                    <a:pt x="51" y="201"/>
                    <a:pt x="51" y="204"/>
                    <a:pt x="51" y="208"/>
                  </a:cubicBezTo>
                  <a:cubicBezTo>
                    <a:pt x="52" y="218"/>
                    <a:pt x="54" y="228"/>
                    <a:pt x="57" y="238"/>
                  </a:cubicBezTo>
                  <a:cubicBezTo>
                    <a:pt x="60" y="248"/>
                    <a:pt x="63" y="258"/>
                    <a:pt x="68" y="268"/>
                  </a:cubicBezTo>
                  <a:cubicBezTo>
                    <a:pt x="71" y="276"/>
                    <a:pt x="74" y="283"/>
                    <a:pt x="78" y="291"/>
                  </a:cubicBezTo>
                  <a:cubicBezTo>
                    <a:pt x="81" y="299"/>
                    <a:pt x="85" y="307"/>
                    <a:pt x="87" y="315"/>
                  </a:cubicBezTo>
                  <a:cubicBezTo>
                    <a:pt x="89" y="315"/>
                    <a:pt x="90" y="314"/>
                    <a:pt x="91" y="313"/>
                  </a:cubicBezTo>
                  <a:cubicBezTo>
                    <a:pt x="92" y="313"/>
                    <a:pt x="92" y="313"/>
                    <a:pt x="93" y="313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98" y="302"/>
                    <a:pt x="98" y="302"/>
                    <a:pt x="98" y="302"/>
                  </a:cubicBezTo>
                  <a:cubicBezTo>
                    <a:pt x="102" y="297"/>
                    <a:pt x="102" y="297"/>
                    <a:pt x="102" y="297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4" y="291"/>
                    <a:pt x="106" y="291"/>
                    <a:pt x="108" y="290"/>
                  </a:cubicBezTo>
                  <a:cubicBezTo>
                    <a:pt x="109" y="290"/>
                    <a:pt x="110" y="290"/>
                    <a:pt x="112" y="290"/>
                  </a:cubicBezTo>
                  <a:cubicBezTo>
                    <a:pt x="112" y="289"/>
                    <a:pt x="112" y="288"/>
                    <a:pt x="112" y="287"/>
                  </a:cubicBezTo>
                  <a:cubicBezTo>
                    <a:pt x="113" y="280"/>
                    <a:pt x="114" y="273"/>
                    <a:pt x="115" y="267"/>
                  </a:cubicBezTo>
                  <a:cubicBezTo>
                    <a:pt x="115" y="260"/>
                    <a:pt x="114" y="254"/>
                    <a:pt x="115" y="248"/>
                  </a:cubicBezTo>
                  <a:cubicBezTo>
                    <a:pt x="115" y="242"/>
                    <a:pt x="115" y="236"/>
                    <a:pt x="116" y="230"/>
                  </a:cubicBezTo>
                  <a:cubicBezTo>
                    <a:pt x="121" y="226"/>
                    <a:pt x="121" y="226"/>
                    <a:pt x="121" y="226"/>
                  </a:cubicBezTo>
                  <a:cubicBezTo>
                    <a:pt x="124" y="226"/>
                    <a:pt x="124" y="226"/>
                    <a:pt x="124" y="226"/>
                  </a:cubicBezTo>
                  <a:cubicBezTo>
                    <a:pt x="125" y="229"/>
                    <a:pt x="125" y="229"/>
                    <a:pt x="125" y="229"/>
                  </a:cubicBezTo>
                  <a:cubicBezTo>
                    <a:pt x="130" y="225"/>
                    <a:pt x="130" y="225"/>
                    <a:pt x="130" y="225"/>
                  </a:cubicBezTo>
                  <a:cubicBezTo>
                    <a:pt x="131" y="222"/>
                    <a:pt x="131" y="222"/>
                    <a:pt x="131" y="222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8" y="218"/>
                    <a:pt x="138" y="218"/>
                    <a:pt x="138" y="218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36" y="214"/>
                    <a:pt x="136" y="214"/>
                    <a:pt x="136" y="214"/>
                  </a:cubicBezTo>
                  <a:cubicBezTo>
                    <a:pt x="142" y="209"/>
                    <a:pt x="148" y="203"/>
                    <a:pt x="153" y="197"/>
                  </a:cubicBezTo>
                  <a:cubicBezTo>
                    <a:pt x="155" y="195"/>
                    <a:pt x="157" y="193"/>
                    <a:pt x="158" y="191"/>
                  </a:cubicBezTo>
                  <a:cubicBezTo>
                    <a:pt x="161" y="192"/>
                    <a:pt x="161" y="192"/>
                    <a:pt x="161" y="192"/>
                  </a:cubicBezTo>
                  <a:cubicBezTo>
                    <a:pt x="164" y="191"/>
                    <a:pt x="166" y="189"/>
                    <a:pt x="168" y="187"/>
                  </a:cubicBezTo>
                  <a:cubicBezTo>
                    <a:pt x="171" y="185"/>
                    <a:pt x="173" y="183"/>
                    <a:pt x="176" y="180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5" y="172"/>
                    <a:pt x="176" y="171"/>
                    <a:pt x="178" y="171"/>
                  </a:cubicBezTo>
                  <a:cubicBezTo>
                    <a:pt x="180" y="170"/>
                    <a:pt x="182" y="169"/>
                    <a:pt x="184" y="168"/>
                  </a:cubicBezTo>
                  <a:cubicBezTo>
                    <a:pt x="187" y="165"/>
                    <a:pt x="187" y="165"/>
                    <a:pt x="187" y="165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92" y="169"/>
                    <a:pt x="192" y="169"/>
                    <a:pt x="192" y="169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90" y="144"/>
                    <a:pt x="190" y="144"/>
                    <a:pt x="190" y="144"/>
                  </a:cubicBezTo>
                  <a:cubicBezTo>
                    <a:pt x="186" y="129"/>
                    <a:pt x="186" y="129"/>
                    <a:pt x="186" y="12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17" y="134"/>
                    <a:pt x="217" y="134"/>
                    <a:pt x="217" y="134"/>
                  </a:cubicBezTo>
                  <a:cubicBezTo>
                    <a:pt x="221" y="139"/>
                    <a:pt x="221" y="139"/>
                    <a:pt x="221" y="139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22" y="150"/>
                    <a:pt x="222" y="150"/>
                    <a:pt x="222" y="150"/>
                  </a:cubicBezTo>
                  <a:cubicBezTo>
                    <a:pt x="222" y="151"/>
                    <a:pt x="222" y="151"/>
                    <a:pt x="222" y="151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2" y="161"/>
                    <a:pt x="219" y="178"/>
                    <a:pt x="219" y="179"/>
                  </a:cubicBezTo>
                  <a:cubicBezTo>
                    <a:pt x="225" y="157"/>
                    <a:pt x="225" y="157"/>
                    <a:pt x="225" y="157"/>
                  </a:cubicBezTo>
                  <a:cubicBezTo>
                    <a:pt x="225" y="157"/>
                    <a:pt x="225" y="157"/>
                    <a:pt x="225" y="157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7" y="124"/>
                    <a:pt x="237" y="124"/>
                    <a:pt x="237" y="124"/>
                  </a:cubicBezTo>
                  <a:cubicBezTo>
                    <a:pt x="242" y="120"/>
                    <a:pt x="247" y="116"/>
                    <a:pt x="251" y="111"/>
                  </a:cubicBezTo>
                  <a:cubicBezTo>
                    <a:pt x="256" y="106"/>
                    <a:pt x="260" y="100"/>
                    <a:pt x="265" y="94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39" y="81"/>
                    <a:pt x="226" y="85"/>
                    <a:pt x="214" y="88"/>
                  </a:cubicBezTo>
                  <a:cubicBezTo>
                    <a:pt x="212" y="89"/>
                    <a:pt x="210" y="90"/>
                    <a:pt x="208" y="90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10" y="100"/>
                    <a:pt x="209" y="100"/>
                    <a:pt x="209" y="101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191" y="105"/>
                    <a:pt x="191" y="105"/>
                    <a:pt x="191" y="105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0" y="95"/>
                    <a:pt x="180" y="95"/>
                    <a:pt x="180" y="95"/>
                  </a:cubicBezTo>
                  <a:cubicBezTo>
                    <a:pt x="180" y="95"/>
                    <a:pt x="180" y="95"/>
                    <a:pt x="179" y="95"/>
                  </a:cubicBezTo>
                  <a:cubicBezTo>
                    <a:pt x="179" y="104"/>
                    <a:pt x="179" y="104"/>
                    <a:pt x="179" y="104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66" y="107"/>
                    <a:pt x="156" y="105"/>
                    <a:pt x="148" y="102"/>
                  </a:cubicBezTo>
                  <a:cubicBezTo>
                    <a:pt x="147" y="102"/>
                    <a:pt x="147" y="102"/>
                    <a:pt x="146" y="102"/>
                  </a:cubicBezTo>
                  <a:cubicBezTo>
                    <a:pt x="141" y="101"/>
                    <a:pt x="136" y="99"/>
                    <a:pt x="131" y="97"/>
                  </a:cubicBezTo>
                  <a:cubicBezTo>
                    <a:pt x="125" y="94"/>
                    <a:pt x="117" y="90"/>
                    <a:pt x="109" y="87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2" y="61"/>
                    <a:pt x="110" y="54"/>
                    <a:pt x="109" y="47"/>
                  </a:cubicBezTo>
                  <a:cubicBezTo>
                    <a:pt x="109" y="45"/>
                    <a:pt x="108" y="44"/>
                    <a:pt x="108" y="41"/>
                  </a:cubicBezTo>
                  <a:cubicBezTo>
                    <a:pt x="107" y="36"/>
                    <a:pt x="108" y="30"/>
                    <a:pt x="108" y="24"/>
                  </a:cubicBezTo>
                  <a:cubicBezTo>
                    <a:pt x="109" y="18"/>
                    <a:pt x="110" y="11"/>
                    <a:pt x="111" y="5"/>
                  </a:cubicBezTo>
                  <a:cubicBezTo>
                    <a:pt x="110" y="5"/>
                    <a:pt x="109" y="4"/>
                    <a:pt x="108" y="4"/>
                  </a:cubicBezTo>
                  <a:cubicBezTo>
                    <a:pt x="98" y="3"/>
                    <a:pt x="98" y="3"/>
                    <a:pt x="98" y="3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D9D9D9"/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1" name="Groupe 270">
              <a:extLst>
                <a:ext uri="{FF2B5EF4-FFF2-40B4-BE49-F238E27FC236}">
                  <a16:creationId xmlns:a16="http://schemas.microsoft.com/office/drawing/2014/main" id="{310542BF-3518-42DD-A3CF-B8138D91E230}"/>
                </a:ext>
              </a:extLst>
            </p:cNvPr>
            <p:cNvGrpSpPr/>
            <p:nvPr/>
          </p:nvGrpSpPr>
          <p:grpSpPr>
            <a:xfrm>
              <a:off x="4842549" y="2105981"/>
              <a:ext cx="2143074" cy="1619630"/>
              <a:chOff x="5915025" y="2441575"/>
              <a:chExt cx="1449387" cy="1095376"/>
            </a:xfrm>
            <a:solidFill>
              <a:srgbClr val="2F469C"/>
            </a:solidFill>
          </p:grpSpPr>
          <p:sp>
            <p:nvSpPr>
              <p:cNvPr id="278" name="Freeform 152">
                <a:extLst>
                  <a:ext uri="{FF2B5EF4-FFF2-40B4-BE49-F238E27FC236}">
                    <a16:creationId xmlns:a16="http://schemas.microsoft.com/office/drawing/2014/main" id="{B8B29CD7-E87C-4764-A3E5-35535D6E9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437" y="3194050"/>
                <a:ext cx="15875" cy="15875"/>
              </a:xfrm>
              <a:custGeom>
                <a:avLst/>
                <a:gdLst>
                  <a:gd name="T0" fmla="*/ 5 w 10"/>
                  <a:gd name="T1" fmla="*/ 10 h 10"/>
                  <a:gd name="T2" fmla="*/ 0 w 10"/>
                  <a:gd name="T3" fmla="*/ 5 h 10"/>
                  <a:gd name="T4" fmla="*/ 2 w 10"/>
                  <a:gd name="T5" fmla="*/ 0 h 10"/>
                  <a:gd name="T6" fmla="*/ 10 w 10"/>
                  <a:gd name="T7" fmla="*/ 7 h 10"/>
                  <a:gd name="T8" fmla="*/ 5 w 10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10" y="7"/>
                    </a:lnTo>
                    <a:lnTo>
                      <a:pt x="5" y="10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Freeform 153">
                <a:extLst>
                  <a:ext uri="{FF2B5EF4-FFF2-40B4-BE49-F238E27FC236}">
                    <a16:creationId xmlns:a16="http://schemas.microsoft.com/office/drawing/2014/main" id="{C789CFFF-3CA5-44B4-85C8-EFD7EE3D4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5025" y="2441575"/>
                <a:ext cx="1449387" cy="1044575"/>
              </a:xfrm>
              <a:custGeom>
                <a:avLst/>
                <a:gdLst>
                  <a:gd name="T0" fmla="*/ 386 w 540"/>
                  <a:gd name="T1" fmla="*/ 68 h 389"/>
                  <a:gd name="T2" fmla="*/ 384 w 540"/>
                  <a:gd name="T3" fmla="*/ 45 h 389"/>
                  <a:gd name="T4" fmla="*/ 412 w 540"/>
                  <a:gd name="T5" fmla="*/ 7 h 389"/>
                  <a:gd name="T6" fmla="*/ 443 w 540"/>
                  <a:gd name="T7" fmla="*/ 0 h 389"/>
                  <a:gd name="T8" fmla="*/ 509 w 540"/>
                  <a:gd name="T9" fmla="*/ 70 h 389"/>
                  <a:gd name="T10" fmla="*/ 518 w 540"/>
                  <a:gd name="T11" fmla="*/ 100 h 389"/>
                  <a:gd name="T12" fmla="*/ 500 w 540"/>
                  <a:gd name="T13" fmla="*/ 135 h 389"/>
                  <a:gd name="T14" fmla="*/ 472 w 540"/>
                  <a:gd name="T15" fmla="*/ 154 h 389"/>
                  <a:gd name="T16" fmla="*/ 427 w 540"/>
                  <a:gd name="T17" fmla="*/ 173 h 389"/>
                  <a:gd name="T18" fmla="*/ 419 w 540"/>
                  <a:gd name="T19" fmla="*/ 167 h 389"/>
                  <a:gd name="T20" fmla="*/ 430 w 540"/>
                  <a:gd name="T21" fmla="*/ 151 h 389"/>
                  <a:gd name="T22" fmla="*/ 405 w 540"/>
                  <a:gd name="T23" fmla="*/ 168 h 389"/>
                  <a:gd name="T24" fmla="*/ 383 w 540"/>
                  <a:gd name="T25" fmla="*/ 178 h 389"/>
                  <a:gd name="T26" fmla="*/ 392 w 540"/>
                  <a:gd name="T27" fmla="*/ 192 h 389"/>
                  <a:gd name="T28" fmla="*/ 413 w 540"/>
                  <a:gd name="T29" fmla="*/ 192 h 389"/>
                  <a:gd name="T30" fmla="*/ 430 w 540"/>
                  <a:gd name="T31" fmla="*/ 202 h 389"/>
                  <a:gd name="T32" fmla="*/ 409 w 540"/>
                  <a:gd name="T33" fmla="*/ 216 h 389"/>
                  <a:gd name="T34" fmla="*/ 412 w 540"/>
                  <a:gd name="T35" fmla="*/ 242 h 389"/>
                  <a:gd name="T36" fmla="*/ 408 w 540"/>
                  <a:gd name="T37" fmla="*/ 259 h 389"/>
                  <a:gd name="T38" fmla="*/ 422 w 540"/>
                  <a:gd name="T39" fmla="*/ 271 h 389"/>
                  <a:gd name="T40" fmla="*/ 423 w 540"/>
                  <a:gd name="T41" fmla="*/ 287 h 389"/>
                  <a:gd name="T42" fmla="*/ 424 w 540"/>
                  <a:gd name="T43" fmla="*/ 292 h 389"/>
                  <a:gd name="T44" fmla="*/ 410 w 540"/>
                  <a:gd name="T45" fmla="*/ 319 h 389"/>
                  <a:gd name="T46" fmla="*/ 402 w 540"/>
                  <a:gd name="T47" fmla="*/ 336 h 389"/>
                  <a:gd name="T48" fmla="*/ 389 w 540"/>
                  <a:gd name="T49" fmla="*/ 347 h 389"/>
                  <a:gd name="T50" fmla="*/ 369 w 540"/>
                  <a:gd name="T51" fmla="*/ 367 h 389"/>
                  <a:gd name="T52" fmla="*/ 356 w 540"/>
                  <a:gd name="T53" fmla="*/ 369 h 389"/>
                  <a:gd name="T54" fmla="*/ 350 w 540"/>
                  <a:gd name="T55" fmla="*/ 376 h 389"/>
                  <a:gd name="T56" fmla="*/ 327 w 540"/>
                  <a:gd name="T57" fmla="*/ 381 h 389"/>
                  <a:gd name="T58" fmla="*/ 316 w 540"/>
                  <a:gd name="T59" fmla="*/ 388 h 389"/>
                  <a:gd name="T60" fmla="*/ 311 w 540"/>
                  <a:gd name="T61" fmla="*/ 378 h 389"/>
                  <a:gd name="T62" fmla="*/ 290 w 540"/>
                  <a:gd name="T63" fmla="*/ 367 h 389"/>
                  <a:gd name="T64" fmla="*/ 250 w 540"/>
                  <a:gd name="T65" fmla="*/ 374 h 389"/>
                  <a:gd name="T66" fmla="*/ 208 w 540"/>
                  <a:gd name="T67" fmla="*/ 350 h 389"/>
                  <a:gd name="T68" fmla="*/ 208 w 540"/>
                  <a:gd name="T69" fmla="*/ 304 h 389"/>
                  <a:gd name="T70" fmla="*/ 130 w 540"/>
                  <a:gd name="T71" fmla="*/ 302 h 389"/>
                  <a:gd name="T72" fmla="*/ 58 w 540"/>
                  <a:gd name="T73" fmla="*/ 278 h 389"/>
                  <a:gd name="T74" fmla="*/ 54 w 540"/>
                  <a:gd name="T75" fmla="*/ 215 h 389"/>
                  <a:gd name="T76" fmla="*/ 16 w 540"/>
                  <a:gd name="T77" fmla="*/ 207 h 389"/>
                  <a:gd name="T78" fmla="*/ 14 w 540"/>
                  <a:gd name="T79" fmla="*/ 200 h 389"/>
                  <a:gd name="T80" fmla="*/ 0 w 540"/>
                  <a:gd name="T81" fmla="*/ 173 h 389"/>
                  <a:gd name="T82" fmla="*/ 9 w 540"/>
                  <a:gd name="T83" fmla="*/ 158 h 389"/>
                  <a:gd name="T84" fmla="*/ 53 w 540"/>
                  <a:gd name="T85" fmla="*/ 138 h 389"/>
                  <a:gd name="T86" fmla="*/ 75 w 540"/>
                  <a:gd name="T87" fmla="*/ 98 h 389"/>
                  <a:gd name="T88" fmla="*/ 110 w 540"/>
                  <a:gd name="T89" fmla="*/ 61 h 389"/>
                  <a:gd name="T90" fmla="*/ 152 w 540"/>
                  <a:gd name="T91" fmla="*/ 86 h 389"/>
                  <a:gd name="T92" fmla="*/ 188 w 540"/>
                  <a:gd name="T93" fmla="*/ 111 h 389"/>
                  <a:gd name="T94" fmla="*/ 230 w 540"/>
                  <a:gd name="T95" fmla="*/ 140 h 389"/>
                  <a:gd name="T96" fmla="*/ 316 w 540"/>
                  <a:gd name="T97" fmla="*/ 126 h 389"/>
                  <a:gd name="T98" fmla="*/ 386 w 540"/>
                  <a:gd name="T99" fmla="*/ 77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40" h="389">
                    <a:moveTo>
                      <a:pt x="386" y="77"/>
                    </a:moveTo>
                    <a:cubicBezTo>
                      <a:pt x="395" y="77"/>
                      <a:pt x="395" y="77"/>
                      <a:pt x="395" y="77"/>
                    </a:cubicBezTo>
                    <a:cubicBezTo>
                      <a:pt x="401" y="74"/>
                      <a:pt x="401" y="74"/>
                      <a:pt x="401" y="74"/>
                    </a:cubicBezTo>
                    <a:cubicBezTo>
                      <a:pt x="386" y="68"/>
                      <a:pt x="386" y="68"/>
                      <a:pt x="386" y="68"/>
                    </a:cubicBezTo>
                    <a:cubicBezTo>
                      <a:pt x="376" y="73"/>
                      <a:pt x="376" y="73"/>
                      <a:pt x="376" y="73"/>
                    </a:cubicBezTo>
                    <a:cubicBezTo>
                      <a:pt x="370" y="65"/>
                      <a:pt x="370" y="65"/>
                      <a:pt x="370" y="65"/>
                    </a:cubicBezTo>
                    <a:cubicBezTo>
                      <a:pt x="371" y="47"/>
                      <a:pt x="371" y="47"/>
                      <a:pt x="371" y="47"/>
                    </a:cubicBezTo>
                    <a:cubicBezTo>
                      <a:pt x="375" y="46"/>
                      <a:pt x="380" y="46"/>
                      <a:pt x="384" y="45"/>
                    </a:cubicBezTo>
                    <a:cubicBezTo>
                      <a:pt x="398" y="44"/>
                      <a:pt x="398" y="44"/>
                      <a:pt x="398" y="44"/>
                    </a:cubicBezTo>
                    <a:cubicBezTo>
                      <a:pt x="416" y="15"/>
                      <a:pt x="416" y="15"/>
                      <a:pt x="416" y="15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3" y="7"/>
                      <a:pt x="413" y="7"/>
                      <a:pt x="413" y="7"/>
                    </a:cubicBezTo>
                    <a:cubicBezTo>
                      <a:pt x="415" y="5"/>
                      <a:pt x="418" y="4"/>
                      <a:pt x="422" y="3"/>
                    </a:cubicBezTo>
                    <a:cubicBezTo>
                      <a:pt x="428" y="2"/>
                      <a:pt x="434" y="1"/>
                      <a:pt x="440" y="0"/>
                    </a:cubicBezTo>
                    <a:cubicBezTo>
                      <a:pt x="443" y="0"/>
                      <a:pt x="443" y="0"/>
                      <a:pt x="443" y="0"/>
                    </a:cubicBezTo>
                    <a:cubicBezTo>
                      <a:pt x="457" y="7"/>
                      <a:pt x="457" y="7"/>
                      <a:pt x="457" y="7"/>
                    </a:cubicBezTo>
                    <a:cubicBezTo>
                      <a:pt x="476" y="43"/>
                      <a:pt x="476" y="43"/>
                      <a:pt x="476" y="43"/>
                    </a:cubicBezTo>
                    <a:cubicBezTo>
                      <a:pt x="504" y="60"/>
                      <a:pt x="504" y="60"/>
                      <a:pt x="504" y="60"/>
                    </a:cubicBezTo>
                    <a:cubicBezTo>
                      <a:pt x="509" y="70"/>
                      <a:pt x="509" y="70"/>
                      <a:pt x="509" y="70"/>
                    </a:cubicBezTo>
                    <a:cubicBezTo>
                      <a:pt x="512" y="68"/>
                      <a:pt x="512" y="68"/>
                      <a:pt x="512" y="68"/>
                    </a:cubicBezTo>
                    <a:cubicBezTo>
                      <a:pt x="518" y="63"/>
                      <a:pt x="524" y="60"/>
                      <a:pt x="531" y="56"/>
                    </a:cubicBezTo>
                    <a:cubicBezTo>
                      <a:pt x="534" y="55"/>
                      <a:pt x="537" y="54"/>
                      <a:pt x="540" y="54"/>
                    </a:cubicBezTo>
                    <a:cubicBezTo>
                      <a:pt x="518" y="100"/>
                      <a:pt x="518" y="100"/>
                      <a:pt x="518" y="100"/>
                    </a:cubicBezTo>
                    <a:cubicBezTo>
                      <a:pt x="507" y="107"/>
                      <a:pt x="507" y="107"/>
                      <a:pt x="507" y="107"/>
                    </a:cubicBezTo>
                    <a:cubicBezTo>
                      <a:pt x="510" y="129"/>
                      <a:pt x="510" y="129"/>
                      <a:pt x="510" y="129"/>
                    </a:cubicBezTo>
                    <a:cubicBezTo>
                      <a:pt x="509" y="130"/>
                      <a:pt x="509" y="130"/>
                      <a:pt x="509" y="130"/>
                    </a:cubicBezTo>
                    <a:cubicBezTo>
                      <a:pt x="506" y="132"/>
                      <a:pt x="503" y="134"/>
                      <a:pt x="500" y="135"/>
                    </a:cubicBezTo>
                    <a:cubicBezTo>
                      <a:pt x="500" y="135"/>
                      <a:pt x="500" y="136"/>
                      <a:pt x="500" y="136"/>
                    </a:cubicBezTo>
                    <a:cubicBezTo>
                      <a:pt x="496" y="134"/>
                      <a:pt x="496" y="134"/>
                      <a:pt x="496" y="134"/>
                    </a:cubicBezTo>
                    <a:cubicBezTo>
                      <a:pt x="479" y="153"/>
                      <a:pt x="479" y="153"/>
                      <a:pt x="479" y="153"/>
                    </a:cubicBezTo>
                    <a:cubicBezTo>
                      <a:pt x="472" y="154"/>
                      <a:pt x="472" y="154"/>
                      <a:pt x="472" y="154"/>
                    </a:cubicBezTo>
                    <a:cubicBezTo>
                      <a:pt x="467" y="160"/>
                      <a:pt x="467" y="160"/>
                      <a:pt x="467" y="160"/>
                    </a:cubicBezTo>
                    <a:cubicBezTo>
                      <a:pt x="464" y="161"/>
                      <a:pt x="450" y="166"/>
                      <a:pt x="446" y="168"/>
                    </a:cubicBezTo>
                    <a:cubicBezTo>
                      <a:pt x="442" y="167"/>
                      <a:pt x="442" y="167"/>
                      <a:pt x="442" y="167"/>
                    </a:cubicBezTo>
                    <a:cubicBezTo>
                      <a:pt x="437" y="169"/>
                      <a:pt x="432" y="170"/>
                      <a:pt x="427" y="173"/>
                    </a:cubicBezTo>
                    <a:cubicBezTo>
                      <a:pt x="424" y="174"/>
                      <a:pt x="421" y="176"/>
                      <a:pt x="418" y="177"/>
                    </a:cubicBezTo>
                    <a:cubicBezTo>
                      <a:pt x="417" y="176"/>
                      <a:pt x="417" y="176"/>
                      <a:pt x="417" y="176"/>
                    </a:cubicBezTo>
                    <a:cubicBezTo>
                      <a:pt x="417" y="175"/>
                      <a:pt x="417" y="174"/>
                      <a:pt x="417" y="173"/>
                    </a:cubicBezTo>
                    <a:cubicBezTo>
                      <a:pt x="418" y="171"/>
                      <a:pt x="418" y="169"/>
                      <a:pt x="419" y="167"/>
                    </a:cubicBezTo>
                    <a:cubicBezTo>
                      <a:pt x="422" y="166"/>
                      <a:pt x="424" y="164"/>
                      <a:pt x="427" y="162"/>
                    </a:cubicBezTo>
                    <a:cubicBezTo>
                      <a:pt x="429" y="160"/>
                      <a:pt x="431" y="158"/>
                      <a:pt x="433" y="156"/>
                    </a:cubicBezTo>
                    <a:cubicBezTo>
                      <a:pt x="430" y="154"/>
                      <a:pt x="430" y="154"/>
                      <a:pt x="430" y="154"/>
                    </a:cubicBezTo>
                    <a:cubicBezTo>
                      <a:pt x="430" y="151"/>
                      <a:pt x="430" y="151"/>
                      <a:pt x="430" y="151"/>
                    </a:cubicBezTo>
                    <a:cubicBezTo>
                      <a:pt x="426" y="152"/>
                      <a:pt x="426" y="152"/>
                      <a:pt x="426" y="152"/>
                    </a:cubicBezTo>
                    <a:cubicBezTo>
                      <a:pt x="423" y="151"/>
                      <a:pt x="423" y="151"/>
                      <a:pt x="423" y="151"/>
                    </a:cubicBezTo>
                    <a:cubicBezTo>
                      <a:pt x="420" y="153"/>
                      <a:pt x="418" y="156"/>
                      <a:pt x="416" y="158"/>
                    </a:cubicBezTo>
                    <a:cubicBezTo>
                      <a:pt x="412" y="161"/>
                      <a:pt x="409" y="165"/>
                      <a:pt x="405" y="168"/>
                    </a:cubicBezTo>
                    <a:cubicBezTo>
                      <a:pt x="400" y="168"/>
                      <a:pt x="400" y="168"/>
                      <a:pt x="400" y="168"/>
                    </a:cubicBezTo>
                    <a:cubicBezTo>
                      <a:pt x="396" y="176"/>
                      <a:pt x="396" y="176"/>
                      <a:pt x="396" y="176"/>
                    </a:cubicBezTo>
                    <a:cubicBezTo>
                      <a:pt x="394" y="176"/>
                      <a:pt x="392" y="176"/>
                      <a:pt x="390" y="176"/>
                    </a:cubicBezTo>
                    <a:cubicBezTo>
                      <a:pt x="388" y="177"/>
                      <a:pt x="386" y="177"/>
                      <a:pt x="383" y="178"/>
                    </a:cubicBezTo>
                    <a:cubicBezTo>
                      <a:pt x="379" y="186"/>
                      <a:pt x="379" y="186"/>
                      <a:pt x="379" y="186"/>
                    </a:cubicBezTo>
                    <a:cubicBezTo>
                      <a:pt x="383" y="190"/>
                      <a:pt x="383" y="190"/>
                      <a:pt x="383" y="190"/>
                    </a:cubicBezTo>
                    <a:cubicBezTo>
                      <a:pt x="390" y="190"/>
                      <a:pt x="390" y="190"/>
                      <a:pt x="390" y="190"/>
                    </a:cubicBezTo>
                    <a:cubicBezTo>
                      <a:pt x="392" y="192"/>
                      <a:pt x="392" y="192"/>
                      <a:pt x="392" y="192"/>
                    </a:cubicBezTo>
                    <a:cubicBezTo>
                      <a:pt x="394" y="199"/>
                      <a:pt x="394" y="199"/>
                      <a:pt x="394" y="199"/>
                    </a:cubicBezTo>
                    <a:cubicBezTo>
                      <a:pt x="400" y="201"/>
                      <a:pt x="400" y="201"/>
                      <a:pt x="400" y="201"/>
                    </a:cubicBezTo>
                    <a:cubicBezTo>
                      <a:pt x="401" y="200"/>
                      <a:pt x="402" y="199"/>
                      <a:pt x="403" y="199"/>
                    </a:cubicBezTo>
                    <a:cubicBezTo>
                      <a:pt x="407" y="196"/>
                      <a:pt x="410" y="194"/>
                      <a:pt x="413" y="192"/>
                    </a:cubicBezTo>
                    <a:cubicBezTo>
                      <a:pt x="415" y="191"/>
                      <a:pt x="416" y="190"/>
                      <a:pt x="418" y="190"/>
                    </a:cubicBezTo>
                    <a:cubicBezTo>
                      <a:pt x="420" y="191"/>
                      <a:pt x="424" y="193"/>
                      <a:pt x="427" y="194"/>
                    </a:cubicBezTo>
                    <a:cubicBezTo>
                      <a:pt x="428" y="195"/>
                      <a:pt x="431" y="195"/>
                      <a:pt x="433" y="195"/>
                    </a:cubicBezTo>
                    <a:cubicBezTo>
                      <a:pt x="430" y="202"/>
                      <a:pt x="430" y="202"/>
                      <a:pt x="430" y="202"/>
                    </a:cubicBezTo>
                    <a:cubicBezTo>
                      <a:pt x="428" y="203"/>
                      <a:pt x="427" y="203"/>
                      <a:pt x="426" y="204"/>
                    </a:cubicBezTo>
                    <a:cubicBezTo>
                      <a:pt x="422" y="206"/>
                      <a:pt x="418" y="208"/>
                      <a:pt x="415" y="211"/>
                    </a:cubicBezTo>
                    <a:cubicBezTo>
                      <a:pt x="412" y="211"/>
                      <a:pt x="412" y="211"/>
                      <a:pt x="412" y="211"/>
                    </a:cubicBezTo>
                    <a:cubicBezTo>
                      <a:pt x="411" y="213"/>
                      <a:pt x="410" y="215"/>
                      <a:pt x="409" y="216"/>
                    </a:cubicBezTo>
                    <a:cubicBezTo>
                      <a:pt x="406" y="220"/>
                      <a:pt x="403" y="224"/>
                      <a:pt x="400" y="228"/>
                    </a:cubicBezTo>
                    <a:cubicBezTo>
                      <a:pt x="400" y="234"/>
                      <a:pt x="400" y="234"/>
                      <a:pt x="400" y="234"/>
                    </a:cubicBezTo>
                    <a:cubicBezTo>
                      <a:pt x="409" y="234"/>
                      <a:pt x="409" y="234"/>
                      <a:pt x="409" y="234"/>
                    </a:cubicBezTo>
                    <a:cubicBezTo>
                      <a:pt x="410" y="237"/>
                      <a:pt x="411" y="239"/>
                      <a:pt x="412" y="242"/>
                    </a:cubicBezTo>
                    <a:cubicBezTo>
                      <a:pt x="414" y="247"/>
                      <a:pt x="416" y="252"/>
                      <a:pt x="418" y="257"/>
                    </a:cubicBezTo>
                    <a:cubicBezTo>
                      <a:pt x="419" y="258"/>
                      <a:pt x="419" y="259"/>
                      <a:pt x="419" y="260"/>
                    </a:cubicBezTo>
                    <a:cubicBezTo>
                      <a:pt x="411" y="256"/>
                      <a:pt x="411" y="256"/>
                      <a:pt x="411" y="256"/>
                    </a:cubicBezTo>
                    <a:cubicBezTo>
                      <a:pt x="408" y="259"/>
                      <a:pt x="408" y="259"/>
                      <a:pt x="408" y="259"/>
                    </a:cubicBezTo>
                    <a:cubicBezTo>
                      <a:pt x="417" y="268"/>
                      <a:pt x="417" y="268"/>
                      <a:pt x="417" y="268"/>
                    </a:cubicBezTo>
                    <a:cubicBezTo>
                      <a:pt x="423" y="269"/>
                      <a:pt x="423" y="269"/>
                      <a:pt x="423" y="269"/>
                    </a:cubicBezTo>
                    <a:cubicBezTo>
                      <a:pt x="424" y="271"/>
                      <a:pt x="424" y="271"/>
                      <a:pt x="424" y="271"/>
                    </a:cubicBezTo>
                    <a:cubicBezTo>
                      <a:pt x="423" y="271"/>
                      <a:pt x="422" y="271"/>
                      <a:pt x="422" y="271"/>
                    </a:cubicBezTo>
                    <a:cubicBezTo>
                      <a:pt x="417" y="274"/>
                      <a:pt x="412" y="276"/>
                      <a:pt x="407" y="279"/>
                    </a:cubicBezTo>
                    <a:cubicBezTo>
                      <a:pt x="407" y="281"/>
                      <a:pt x="407" y="281"/>
                      <a:pt x="407" y="281"/>
                    </a:cubicBezTo>
                    <a:cubicBezTo>
                      <a:pt x="420" y="283"/>
                      <a:pt x="420" y="283"/>
                      <a:pt x="420" y="283"/>
                    </a:cubicBezTo>
                    <a:cubicBezTo>
                      <a:pt x="423" y="287"/>
                      <a:pt x="423" y="287"/>
                      <a:pt x="423" y="287"/>
                    </a:cubicBezTo>
                    <a:cubicBezTo>
                      <a:pt x="417" y="292"/>
                      <a:pt x="417" y="292"/>
                      <a:pt x="417" y="292"/>
                    </a:cubicBezTo>
                    <a:cubicBezTo>
                      <a:pt x="417" y="294"/>
                      <a:pt x="417" y="294"/>
                      <a:pt x="417" y="294"/>
                    </a:cubicBezTo>
                    <a:cubicBezTo>
                      <a:pt x="418" y="294"/>
                      <a:pt x="419" y="293"/>
                      <a:pt x="420" y="292"/>
                    </a:cubicBezTo>
                    <a:cubicBezTo>
                      <a:pt x="422" y="292"/>
                      <a:pt x="423" y="292"/>
                      <a:pt x="424" y="292"/>
                    </a:cubicBezTo>
                    <a:cubicBezTo>
                      <a:pt x="425" y="296"/>
                      <a:pt x="425" y="296"/>
                      <a:pt x="425" y="296"/>
                    </a:cubicBezTo>
                    <a:cubicBezTo>
                      <a:pt x="417" y="310"/>
                      <a:pt x="417" y="310"/>
                      <a:pt x="417" y="310"/>
                    </a:cubicBezTo>
                    <a:cubicBezTo>
                      <a:pt x="414" y="312"/>
                      <a:pt x="414" y="312"/>
                      <a:pt x="414" y="312"/>
                    </a:cubicBezTo>
                    <a:cubicBezTo>
                      <a:pt x="410" y="319"/>
                      <a:pt x="410" y="319"/>
                      <a:pt x="410" y="319"/>
                    </a:cubicBezTo>
                    <a:cubicBezTo>
                      <a:pt x="406" y="320"/>
                      <a:pt x="406" y="320"/>
                      <a:pt x="406" y="320"/>
                    </a:cubicBezTo>
                    <a:cubicBezTo>
                      <a:pt x="403" y="323"/>
                      <a:pt x="403" y="323"/>
                      <a:pt x="403" y="323"/>
                    </a:cubicBezTo>
                    <a:cubicBezTo>
                      <a:pt x="407" y="325"/>
                      <a:pt x="407" y="325"/>
                      <a:pt x="407" y="325"/>
                    </a:cubicBezTo>
                    <a:cubicBezTo>
                      <a:pt x="402" y="336"/>
                      <a:pt x="402" y="336"/>
                      <a:pt x="402" y="336"/>
                    </a:cubicBezTo>
                    <a:cubicBezTo>
                      <a:pt x="398" y="337"/>
                      <a:pt x="398" y="337"/>
                      <a:pt x="398" y="337"/>
                    </a:cubicBezTo>
                    <a:cubicBezTo>
                      <a:pt x="397" y="342"/>
                      <a:pt x="397" y="342"/>
                      <a:pt x="397" y="342"/>
                    </a:cubicBezTo>
                    <a:cubicBezTo>
                      <a:pt x="393" y="347"/>
                      <a:pt x="393" y="347"/>
                      <a:pt x="393" y="347"/>
                    </a:cubicBezTo>
                    <a:cubicBezTo>
                      <a:pt x="389" y="347"/>
                      <a:pt x="389" y="347"/>
                      <a:pt x="389" y="347"/>
                    </a:cubicBezTo>
                    <a:cubicBezTo>
                      <a:pt x="388" y="351"/>
                      <a:pt x="388" y="351"/>
                      <a:pt x="388" y="351"/>
                    </a:cubicBezTo>
                    <a:cubicBezTo>
                      <a:pt x="386" y="353"/>
                      <a:pt x="384" y="355"/>
                      <a:pt x="382" y="357"/>
                    </a:cubicBezTo>
                    <a:cubicBezTo>
                      <a:pt x="379" y="359"/>
                      <a:pt x="377" y="361"/>
                      <a:pt x="374" y="364"/>
                    </a:cubicBezTo>
                    <a:cubicBezTo>
                      <a:pt x="373" y="365"/>
                      <a:pt x="371" y="366"/>
                      <a:pt x="369" y="367"/>
                    </a:cubicBezTo>
                    <a:cubicBezTo>
                      <a:pt x="364" y="366"/>
                      <a:pt x="364" y="366"/>
                      <a:pt x="364" y="366"/>
                    </a:cubicBezTo>
                    <a:cubicBezTo>
                      <a:pt x="362" y="370"/>
                      <a:pt x="362" y="370"/>
                      <a:pt x="362" y="370"/>
                    </a:cubicBezTo>
                    <a:cubicBezTo>
                      <a:pt x="358" y="371"/>
                      <a:pt x="358" y="371"/>
                      <a:pt x="358" y="371"/>
                    </a:cubicBezTo>
                    <a:cubicBezTo>
                      <a:pt x="358" y="370"/>
                      <a:pt x="357" y="370"/>
                      <a:pt x="356" y="369"/>
                    </a:cubicBezTo>
                    <a:cubicBezTo>
                      <a:pt x="356" y="367"/>
                      <a:pt x="355" y="366"/>
                      <a:pt x="354" y="365"/>
                    </a:cubicBezTo>
                    <a:cubicBezTo>
                      <a:pt x="353" y="367"/>
                      <a:pt x="353" y="367"/>
                      <a:pt x="353" y="367"/>
                    </a:cubicBezTo>
                    <a:cubicBezTo>
                      <a:pt x="353" y="373"/>
                      <a:pt x="353" y="373"/>
                      <a:pt x="353" y="373"/>
                    </a:cubicBezTo>
                    <a:cubicBezTo>
                      <a:pt x="350" y="376"/>
                      <a:pt x="350" y="376"/>
                      <a:pt x="350" y="376"/>
                    </a:cubicBezTo>
                    <a:cubicBezTo>
                      <a:pt x="348" y="375"/>
                      <a:pt x="348" y="375"/>
                      <a:pt x="348" y="375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341" y="378"/>
                      <a:pt x="336" y="380"/>
                      <a:pt x="332" y="381"/>
                    </a:cubicBezTo>
                    <a:cubicBezTo>
                      <a:pt x="330" y="381"/>
                      <a:pt x="328" y="381"/>
                      <a:pt x="327" y="381"/>
                    </a:cubicBezTo>
                    <a:cubicBezTo>
                      <a:pt x="326" y="381"/>
                      <a:pt x="324" y="382"/>
                      <a:pt x="323" y="382"/>
                    </a:cubicBezTo>
                    <a:cubicBezTo>
                      <a:pt x="325" y="386"/>
                      <a:pt x="325" y="386"/>
                      <a:pt x="325" y="386"/>
                    </a:cubicBezTo>
                    <a:cubicBezTo>
                      <a:pt x="323" y="389"/>
                      <a:pt x="323" y="389"/>
                      <a:pt x="323" y="389"/>
                    </a:cubicBezTo>
                    <a:cubicBezTo>
                      <a:pt x="316" y="388"/>
                      <a:pt x="316" y="388"/>
                      <a:pt x="316" y="388"/>
                    </a:cubicBezTo>
                    <a:cubicBezTo>
                      <a:pt x="317" y="380"/>
                      <a:pt x="317" y="380"/>
                      <a:pt x="317" y="380"/>
                    </a:cubicBezTo>
                    <a:cubicBezTo>
                      <a:pt x="311" y="383"/>
                      <a:pt x="311" y="383"/>
                      <a:pt x="311" y="383"/>
                    </a:cubicBezTo>
                    <a:cubicBezTo>
                      <a:pt x="310" y="382"/>
                      <a:pt x="310" y="382"/>
                      <a:pt x="310" y="382"/>
                    </a:cubicBezTo>
                    <a:cubicBezTo>
                      <a:pt x="311" y="378"/>
                      <a:pt x="311" y="378"/>
                      <a:pt x="311" y="378"/>
                    </a:cubicBezTo>
                    <a:cubicBezTo>
                      <a:pt x="307" y="378"/>
                      <a:pt x="307" y="378"/>
                      <a:pt x="307" y="378"/>
                    </a:cubicBezTo>
                    <a:cubicBezTo>
                      <a:pt x="299" y="385"/>
                      <a:pt x="299" y="385"/>
                      <a:pt x="299" y="385"/>
                    </a:cubicBezTo>
                    <a:cubicBezTo>
                      <a:pt x="298" y="382"/>
                      <a:pt x="297" y="380"/>
                      <a:pt x="295" y="378"/>
                    </a:cubicBezTo>
                    <a:cubicBezTo>
                      <a:pt x="294" y="374"/>
                      <a:pt x="292" y="371"/>
                      <a:pt x="290" y="367"/>
                    </a:cubicBezTo>
                    <a:cubicBezTo>
                      <a:pt x="277" y="361"/>
                      <a:pt x="277" y="361"/>
                      <a:pt x="277" y="361"/>
                    </a:cubicBezTo>
                    <a:cubicBezTo>
                      <a:pt x="272" y="363"/>
                      <a:pt x="268" y="365"/>
                      <a:pt x="264" y="367"/>
                    </a:cubicBezTo>
                    <a:cubicBezTo>
                      <a:pt x="257" y="370"/>
                      <a:pt x="257" y="370"/>
                      <a:pt x="257" y="370"/>
                    </a:cubicBezTo>
                    <a:cubicBezTo>
                      <a:pt x="255" y="372"/>
                      <a:pt x="252" y="373"/>
                      <a:pt x="250" y="374"/>
                    </a:cubicBezTo>
                    <a:cubicBezTo>
                      <a:pt x="246" y="376"/>
                      <a:pt x="241" y="378"/>
                      <a:pt x="237" y="380"/>
                    </a:cubicBezTo>
                    <a:cubicBezTo>
                      <a:pt x="224" y="376"/>
                      <a:pt x="224" y="376"/>
                      <a:pt x="224" y="376"/>
                    </a:cubicBezTo>
                    <a:cubicBezTo>
                      <a:pt x="220" y="356"/>
                      <a:pt x="220" y="356"/>
                      <a:pt x="220" y="356"/>
                    </a:cubicBezTo>
                    <a:cubicBezTo>
                      <a:pt x="208" y="350"/>
                      <a:pt x="208" y="350"/>
                      <a:pt x="208" y="350"/>
                    </a:cubicBezTo>
                    <a:cubicBezTo>
                      <a:pt x="208" y="345"/>
                      <a:pt x="210" y="341"/>
                      <a:pt x="211" y="336"/>
                    </a:cubicBezTo>
                    <a:cubicBezTo>
                      <a:pt x="214" y="331"/>
                      <a:pt x="216" y="326"/>
                      <a:pt x="220" y="321"/>
                    </a:cubicBezTo>
                    <a:cubicBezTo>
                      <a:pt x="213" y="305"/>
                      <a:pt x="213" y="305"/>
                      <a:pt x="213" y="305"/>
                    </a:cubicBezTo>
                    <a:cubicBezTo>
                      <a:pt x="208" y="304"/>
                      <a:pt x="208" y="304"/>
                      <a:pt x="208" y="304"/>
                    </a:cubicBezTo>
                    <a:cubicBezTo>
                      <a:pt x="194" y="287"/>
                      <a:pt x="194" y="287"/>
                      <a:pt x="194" y="287"/>
                    </a:cubicBezTo>
                    <a:cubicBezTo>
                      <a:pt x="182" y="291"/>
                      <a:pt x="169" y="295"/>
                      <a:pt x="157" y="298"/>
                    </a:cubicBezTo>
                    <a:cubicBezTo>
                      <a:pt x="152" y="299"/>
                      <a:pt x="148" y="300"/>
                      <a:pt x="143" y="301"/>
                    </a:cubicBezTo>
                    <a:cubicBezTo>
                      <a:pt x="130" y="302"/>
                      <a:pt x="130" y="302"/>
                      <a:pt x="130" y="302"/>
                    </a:cubicBezTo>
                    <a:cubicBezTo>
                      <a:pt x="123" y="305"/>
                      <a:pt x="123" y="305"/>
                      <a:pt x="123" y="305"/>
                    </a:cubicBezTo>
                    <a:cubicBezTo>
                      <a:pt x="123" y="305"/>
                      <a:pt x="123" y="305"/>
                      <a:pt x="122" y="305"/>
                    </a:cubicBezTo>
                    <a:cubicBezTo>
                      <a:pt x="109" y="299"/>
                      <a:pt x="96" y="294"/>
                      <a:pt x="81" y="288"/>
                    </a:cubicBezTo>
                    <a:cubicBezTo>
                      <a:pt x="74" y="285"/>
                      <a:pt x="66" y="282"/>
                      <a:pt x="58" y="278"/>
                    </a:cubicBezTo>
                    <a:cubicBezTo>
                      <a:pt x="55" y="271"/>
                      <a:pt x="53" y="264"/>
                      <a:pt x="52" y="257"/>
                    </a:cubicBezTo>
                    <a:cubicBezTo>
                      <a:pt x="52" y="255"/>
                      <a:pt x="51" y="254"/>
                      <a:pt x="51" y="251"/>
                    </a:cubicBezTo>
                    <a:cubicBezTo>
                      <a:pt x="50" y="246"/>
                      <a:pt x="51" y="240"/>
                      <a:pt x="51" y="234"/>
                    </a:cubicBezTo>
                    <a:cubicBezTo>
                      <a:pt x="52" y="228"/>
                      <a:pt x="53" y="221"/>
                      <a:pt x="54" y="215"/>
                    </a:cubicBezTo>
                    <a:cubicBezTo>
                      <a:pt x="53" y="215"/>
                      <a:pt x="52" y="214"/>
                      <a:pt x="51" y="214"/>
                    </a:cubicBezTo>
                    <a:cubicBezTo>
                      <a:pt x="41" y="213"/>
                      <a:pt x="41" y="213"/>
                      <a:pt x="41" y="213"/>
                    </a:cubicBezTo>
                    <a:cubicBezTo>
                      <a:pt x="36" y="212"/>
                      <a:pt x="31" y="210"/>
                      <a:pt x="26" y="209"/>
                    </a:cubicBezTo>
                    <a:cubicBezTo>
                      <a:pt x="22" y="209"/>
                      <a:pt x="19" y="208"/>
                      <a:pt x="16" y="207"/>
                    </a:cubicBezTo>
                    <a:cubicBezTo>
                      <a:pt x="13" y="206"/>
                      <a:pt x="13" y="206"/>
                      <a:pt x="13" y="206"/>
                    </a:cubicBezTo>
                    <a:cubicBezTo>
                      <a:pt x="12" y="206"/>
                      <a:pt x="10" y="205"/>
                      <a:pt x="9" y="205"/>
                    </a:cubicBezTo>
                    <a:cubicBezTo>
                      <a:pt x="12" y="202"/>
                      <a:pt x="12" y="202"/>
                      <a:pt x="12" y="202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13" y="199"/>
                      <a:pt x="13" y="198"/>
                      <a:pt x="13" y="196"/>
                    </a:cubicBezTo>
                    <a:cubicBezTo>
                      <a:pt x="13" y="187"/>
                      <a:pt x="13" y="187"/>
                      <a:pt x="13" y="187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172"/>
                      <a:pt x="0" y="170"/>
                      <a:pt x="1" y="169"/>
                    </a:cubicBezTo>
                    <a:cubicBezTo>
                      <a:pt x="1" y="167"/>
                      <a:pt x="2" y="166"/>
                      <a:pt x="3" y="164"/>
                    </a:cubicBezTo>
                    <a:cubicBezTo>
                      <a:pt x="4" y="164"/>
                      <a:pt x="4" y="164"/>
                      <a:pt x="4" y="164"/>
                    </a:cubicBezTo>
                    <a:cubicBezTo>
                      <a:pt x="5" y="162"/>
                      <a:pt x="7" y="160"/>
                      <a:pt x="9" y="158"/>
                    </a:cubicBezTo>
                    <a:cubicBezTo>
                      <a:pt x="43" y="152"/>
                      <a:pt x="43" y="152"/>
                      <a:pt x="43" y="152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7" y="144"/>
                      <a:pt x="50" y="141"/>
                      <a:pt x="52" y="137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61" y="121"/>
                      <a:pt x="61" y="121"/>
                      <a:pt x="61" y="121"/>
                    </a:cubicBezTo>
                    <a:cubicBezTo>
                      <a:pt x="56" y="101"/>
                      <a:pt x="56" y="101"/>
                      <a:pt x="56" y="101"/>
                    </a:cubicBezTo>
                    <a:cubicBezTo>
                      <a:pt x="75" y="98"/>
                      <a:pt x="75" y="98"/>
                      <a:pt x="75" y="98"/>
                    </a:cubicBezTo>
                    <a:cubicBezTo>
                      <a:pt x="83" y="74"/>
                      <a:pt x="83" y="74"/>
                      <a:pt x="83" y="74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09" y="54"/>
                      <a:pt x="109" y="54"/>
                      <a:pt x="109" y="54"/>
                    </a:cubicBezTo>
                    <a:cubicBezTo>
                      <a:pt x="128" y="52"/>
                      <a:pt x="128" y="52"/>
                      <a:pt x="128" y="5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7"/>
                      <a:pt x="153" y="81"/>
                      <a:pt x="152" y="86"/>
                    </a:cubicBezTo>
                    <a:cubicBezTo>
                      <a:pt x="151" y="89"/>
                      <a:pt x="150" y="92"/>
                      <a:pt x="149" y="95"/>
                    </a:cubicBezTo>
                    <a:cubicBezTo>
                      <a:pt x="157" y="102"/>
                      <a:pt x="157" y="102"/>
                      <a:pt x="157" y="102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88" y="111"/>
                      <a:pt x="188" y="111"/>
                      <a:pt x="188" y="111"/>
                    </a:cubicBezTo>
                    <a:cubicBezTo>
                      <a:pt x="186" y="122"/>
                      <a:pt x="186" y="122"/>
                      <a:pt x="186" y="122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219" y="128"/>
                      <a:pt x="219" y="128"/>
                      <a:pt x="219" y="128"/>
                    </a:cubicBezTo>
                    <a:cubicBezTo>
                      <a:pt x="230" y="140"/>
                      <a:pt x="230" y="140"/>
                      <a:pt x="230" y="140"/>
                    </a:cubicBezTo>
                    <a:cubicBezTo>
                      <a:pt x="243" y="141"/>
                      <a:pt x="256" y="143"/>
                      <a:pt x="269" y="144"/>
                    </a:cubicBezTo>
                    <a:cubicBezTo>
                      <a:pt x="287" y="133"/>
                      <a:pt x="287" y="133"/>
                      <a:pt x="287" y="133"/>
                    </a:cubicBezTo>
                    <a:cubicBezTo>
                      <a:pt x="306" y="136"/>
                      <a:pt x="306" y="136"/>
                      <a:pt x="306" y="136"/>
                    </a:cubicBezTo>
                    <a:cubicBezTo>
                      <a:pt x="316" y="126"/>
                      <a:pt x="316" y="126"/>
                      <a:pt x="316" y="126"/>
                    </a:cubicBezTo>
                    <a:cubicBezTo>
                      <a:pt x="310" y="113"/>
                      <a:pt x="310" y="113"/>
                      <a:pt x="310" y="113"/>
                    </a:cubicBezTo>
                    <a:cubicBezTo>
                      <a:pt x="321" y="101"/>
                      <a:pt x="321" y="101"/>
                      <a:pt x="321" y="101"/>
                    </a:cubicBezTo>
                    <a:cubicBezTo>
                      <a:pt x="335" y="106"/>
                      <a:pt x="335" y="106"/>
                      <a:pt x="335" y="106"/>
                    </a:cubicBezTo>
                    <a:lnTo>
                      <a:pt x="386" y="77"/>
                    </a:lnTo>
                    <a:close/>
                  </a:path>
                </a:pathLst>
              </a:custGeom>
              <a:solidFill>
                <a:srgbClr val="176BAB"/>
              </a:solidFill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Freeform 155">
                <a:extLst>
                  <a:ext uri="{FF2B5EF4-FFF2-40B4-BE49-F238E27FC236}">
                    <a16:creationId xmlns:a16="http://schemas.microsoft.com/office/drawing/2014/main" id="{06F91DDF-99ED-4A08-9E55-E3726CE03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5287" y="3497263"/>
                <a:ext cx="50800" cy="39688"/>
              </a:xfrm>
              <a:custGeom>
                <a:avLst/>
                <a:gdLst>
                  <a:gd name="T0" fmla="*/ 2 w 19"/>
                  <a:gd name="T1" fmla="*/ 14 h 15"/>
                  <a:gd name="T2" fmla="*/ 0 w 19"/>
                  <a:gd name="T3" fmla="*/ 10 h 15"/>
                  <a:gd name="T4" fmla="*/ 2 w 19"/>
                  <a:gd name="T5" fmla="*/ 6 h 15"/>
                  <a:gd name="T6" fmla="*/ 18 w 19"/>
                  <a:gd name="T7" fmla="*/ 0 h 15"/>
                  <a:gd name="T8" fmla="*/ 19 w 19"/>
                  <a:gd name="T9" fmla="*/ 3 h 15"/>
                  <a:gd name="T10" fmla="*/ 6 w 19"/>
                  <a:gd name="T11" fmla="*/ 15 h 15"/>
                  <a:gd name="T12" fmla="*/ 2 w 19"/>
                  <a:gd name="T1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5">
                    <a:moveTo>
                      <a:pt x="2" y="14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7"/>
                      <a:pt x="2" y="6"/>
                    </a:cubicBezTo>
                    <a:cubicBezTo>
                      <a:pt x="7" y="4"/>
                      <a:pt x="12" y="2"/>
                      <a:pt x="18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5" y="7"/>
                      <a:pt x="10" y="11"/>
                      <a:pt x="6" y="15"/>
                    </a:cubicBezTo>
                    <a:cubicBezTo>
                      <a:pt x="2" y="14"/>
                      <a:pt x="2" y="14"/>
                      <a:pt x="2" y="14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22222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2" name="Freeform 156">
              <a:extLst>
                <a:ext uri="{FF2B5EF4-FFF2-40B4-BE49-F238E27FC236}">
                  <a16:creationId xmlns:a16="http://schemas.microsoft.com/office/drawing/2014/main" id="{EC4E6FAB-A8E1-42A9-9C8D-729446940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451" y="3936866"/>
              <a:ext cx="178394" cy="143186"/>
            </a:xfrm>
            <a:custGeom>
              <a:avLst/>
              <a:gdLst>
                <a:gd name="T0" fmla="*/ 45 w 45"/>
                <a:gd name="T1" fmla="*/ 15 h 36"/>
                <a:gd name="T2" fmla="*/ 45 w 45"/>
                <a:gd name="T3" fmla="*/ 5 h 36"/>
                <a:gd name="T4" fmla="*/ 42 w 45"/>
                <a:gd name="T5" fmla="*/ 3 h 36"/>
                <a:gd name="T6" fmla="*/ 38 w 45"/>
                <a:gd name="T7" fmla="*/ 6 h 36"/>
                <a:gd name="T8" fmla="*/ 27 w 45"/>
                <a:gd name="T9" fmla="*/ 1 h 36"/>
                <a:gd name="T10" fmla="*/ 21 w 45"/>
                <a:gd name="T11" fmla="*/ 0 h 36"/>
                <a:gd name="T12" fmla="*/ 10 w 45"/>
                <a:gd name="T13" fmla="*/ 1 h 36"/>
                <a:gd name="T14" fmla="*/ 1 w 45"/>
                <a:gd name="T15" fmla="*/ 5 h 36"/>
                <a:gd name="T16" fmla="*/ 1 w 45"/>
                <a:gd name="T17" fmla="*/ 7 h 36"/>
                <a:gd name="T18" fmla="*/ 1 w 45"/>
                <a:gd name="T19" fmla="*/ 7 h 36"/>
                <a:gd name="T20" fmla="*/ 2 w 45"/>
                <a:gd name="T21" fmla="*/ 13 h 36"/>
                <a:gd name="T22" fmla="*/ 0 w 45"/>
                <a:gd name="T23" fmla="*/ 17 h 36"/>
                <a:gd name="T24" fmla="*/ 0 w 45"/>
                <a:gd name="T25" fmla="*/ 18 h 36"/>
                <a:gd name="T26" fmla="*/ 1 w 45"/>
                <a:gd name="T27" fmla="*/ 21 h 36"/>
                <a:gd name="T28" fmla="*/ 5 w 45"/>
                <a:gd name="T29" fmla="*/ 21 h 36"/>
                <a:gd name="T30" fmla="*/ 8 w 45"/>
                <a:gd name="T31" fmla="*/ 31 h 36"/>
                <a:gd name="T32" fmla="*/ 11 w 45"/>
                <a:gd name="T33" fmla="*/ 31 h 36"/>
                <a:gd name="T34" fmla="*/ 14 w 45"/>
                <a:gd name="T35" fmla="*/ 28 h 36"/>
                <a:gd name="T36" fmla="*/ 16 w 45"/>
                <a:gd name="T37" fmla="*/ 30 h 36"/>
                <a:gd name="T38" fmla="*/ 13 w 45"/>
                <a:gd name="T39" fmla="*/ 34 h 36"/>
                <a:gd name="T40" fmla="*/ 18 w 45"/>
                <a:gd name="T41" fmla="*/ 36 h 36"/>
                <a:gd name="T42" fmla="*/ 21 w 45"/>
                <a:gd name="T43" fmla="*/ 36 h 36"/>
                <a:gd name="T44" fmla="*/ 32 w 45"/>
                <a:gd name="T45" fmla="*/ 31 h 36"/>
                <a:gd name="T46" fmla="*/ 34 w 45"/>
                <a:gd name="T47" fmla="*/ 23 h 36"/>
                <a:gd name="T48" fmla="*/ 45 w 45"/>
                <a:gd name="T4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36">
                  <a:moveTo>
                    <a:pt x="45" y="1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4" y="5"/>
                    <a:pt x="30" y="1"/>
                    <a:pt x="27" y="1"/>
                  </a:cubicBezTo>
                  <a:cubicBezTo>
                    <a:pt x="25" y="0"/>
                    <a:pt x="23" y="0"/>
                    <a:pt x="21" y="0"/>
                  </a:cubicBezTo>
                  <a:cubicBezTo>
                    <a:pt x="18" y="0"/>
                    <a:pt x="14" y="1"/>
                    <a:pt x="10" y="1"/>
                  </a:cubicBezTo>
                  <a:cubicBezTo>
                    <a:pt x="7" y="1"/>
                    <a:pt x="4" y="4"/>
                    <a:pt x="1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5"/>
                    <a:pt x="16" y="35"/>
                    <a:pt x="18" y="36"/>
                  </a:cubicBezTo>
                  <a:cubicBezTo>
                    <a:pt x="19" y="36"/>
                    <a:pt x="20" y="36"/>
                    <a:pt x="21" y="36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4" y="23"/>
                    <a:pt x="34" y="23"/>
                    <a:pt x="34" y="23"/>
                  </a:cubicBezTo>
                  <a:lnTo>
                    <a:pt x="45" y="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Freeform 158">
              <a:extLst>
                <a:ext uri="{FF2B5EF4-FFF2-40B4-BE49-F238E27FC236}">
                  <a16:creationId xmlns:a16="http://schemas.microsoft.com/office/drawing/2014/main" id="{E93AC65C-9A60-46F2-8005-CE2600E4A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257" y="3298403"/>
              <a:ext cx="96238" cy="58683"/>
            </a:xfrm>
            <a:custGeom>
              <a:avLst/>
              <a:gdLst>
                <a:gd name="T0" fmla="*/ 24 w 24"/>
                <a:gd name="T1" fmla="*/ 9 h 15"/>
                <a:gd name="T2" fmla="*/ 22 w 24"/>
                <a:gd name="T3" fmla="*/ 0 h 15"/>
                <a:gd name="T4" fmla="*/ 14 w 24"/>
                <a:gd name="T5" fmla="*/ 1 h 15"/>
                <a:gd name="T6" fmla="*/ 1 w 24"/>
                <a:gd name="T7" fmla="*/ 2 h 15"/>
                <a:gd name="T8" fmla="*/ 1 w 24"/>
                <a:gd name="T9" fmla="*/ 3 h 15"/>
                <a:gd name="T10" fmla="*/ 0 w 24"/>
                <a:gd name="T11" fmla="*/ 9 h 15"/>
                <a:gd name="T12" fmla="*/ 3 w 24"/>
                <a:gd name="T13" fmla="*/ 15 h 15"/>
                <a:gd name="T14" fmla="*/ 3 w 24"/>
                <a:gd name="T15" fmla="*/ 15 h 15"/>
                <a:gd name="T16" fmla="*/ 5 w 24"/>
                <a:gd name="T17" fmla="*/ 15 h 15"/>
                <a:gd name="T18" fmla="*/ 16 w 24"/>
                <a:gd name="T19" fmla="*/ 14 h 15"/>
                <a:gd name="T20" fmla="*/ 23 w 24"/>
                <a:gd name="T21" fmla="*/ 11 h 15"/>
                <a:gd name="T22" fmla="*/ 24 w 24"/>
                <a:gd name="T2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5">
                  <a:moveTo>
                    <a:pt x="24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4" y="10"/>
                    <a:pt x="24" y="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reeform 159">
              <a:extLst>
                <a:ext uri="{FF2B5EF4-FFF2-40B4-BE49-F238E27FC236}">
                  <a16:creationId xmlns:a16="http://schemas.microsoft.com/office/drawing/2014/main" id="{68A54C8E-C817-45FC-9F72-0311E1295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257" y="3298403"/>
              <a:ext cx="96238" cy="58683"/>
            </a:xfrm>
            <a:custGeom>
              <a:avLst/>
              <a:gdLst>
                <a:gd name="T0" fmla="*/ 24 w 24"/>
                <a:gd name="T1" fmla="*/ 9 h 15"/>
                <a:gd name="T2" fmla="*/ 22 w 24"/>
                <a:gd name="T3" fmla="*/ 0 h 15"/>
                <a:gd name="T4" fmla="*/ 14 w 24"/>
                <a:gd name="T5" fmla="*/ 1 h 15"/>
                <a:gd name="T6" fmla="*/ 1 w 24"/>
                <a:gd name="T7" fmla="*/ 2 h 15"/>
                <a:gd name="T8" fmla="*/ 1 w 24"/>
                <a:gd name="T9" fmla="*/ 3 h 15"/>
                <a:gd name="T10" fmla="*/ 0 w 24"/>
                <a:gd name="T11" fmla="*/ 9 h 15"/>
                <a:gd name="T12" fmla="*/ 3 w 24"/>
                <a:gd name="T13" fmla="*/ 15 h 15"/>
                <a:gd name="T14" fmla="*/ 3 w 24"/>
                <a:gd name="T15" fmla="*/ 15 h 15"/>
                <a:gd name="T16" fmla="*/ 5 w 24"/>
                <a:gd name="T17" fmla="*/ 15 h 15"/>
                <a:gd name="T18" fmla="*/ 16 w 24"/>
                <a:gd name="T19" fmla="*/ 14 h 15"/>
                <a:gd name="T20" fmla="*/ 23 w 24"/>
                <a:gd name="T21" fmla="*/ 11 h 15"/>
                <a:gd name="T22" fmla="*/ 24 w 24"/>
                <a:gd name="T2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5">
                  <a:moveTo>
                    <a:pt x="24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4" y="10"/>
                    <a:pt x="24" y="9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 160">
              <a:extLst>
                <a:ext uri="{FF2B5EF4-FFF2-40B4-BE49-F238E27FC236}">
                  <a16:creationId xmlns:a16="http://schemas.microsoft.com/office/drawing/2014/main" id="{C4971A8D-6FC5-4549-9CFB-7E7A6CE1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257" y="3413421"/>
              <a:ext cx="143183" cy="237077"/>
            </a:xfrm>
            <a:custGeom>
              <a:avLst/>
              <a:gdLst>
                <a:gd name="T0" fmla="*/ 13 w 36"/>
                <a:gd name="T1" fmla="*/ 0 h 60"/>
                <a:gd name="T2" fmla="*/ 4 w 36"/>
                <a:gd name="T3" fmla="*/ 0 h 60"/>
                <a:gd name="T4" fmla="*/ 0 w 36"/>
                <a:gd name="T5" fmla="*/ 10 h 60"/>
                <a:gd name="T6" fmla="*/ 4 w 36"/>
                <a:gd name="T7" fmla="*/ 25 h 60"/>
                <a:gd name="T8" fmla="*/ 1 w 36"/>
                <a:gd name="T9" fmla="*/ 33 h 60"/>
                <a:gd name="T10" fmla="*/ 6 w 36"/>
                <a:gd name="T11" fmla="*/ 50 h 60"/>
                <a:gd name="T12" fmla="*/ 16 w 36"/>
                <a:gd name="T13" fmla="*/ 49 h 60"/>
                <a:gd name="T14" fmla="*/ 20 w 36"/>
                <a:gd name="T15" fmla="*/ 47 h 60"/>
                <a:gd name="T16" fmla="*/ 24 w 36"/>
                <a:gd name="T17" fmla="*/ 43 h 60"/>
                <a:gd name="T18" fmla="*/ 24 w 36"/>
                <a:gd name="T19" fmla="*/ 39 h 60"/>
                <a:gd name="T20" fmla="*/ 27 w 36"/>
                <a:gd name="T21" fmla="*/ 41 h 60"/>
                <a:gd name="T22" fmla="*/ 29 w 36"/>
                <a:gd name="T23" fmla="*/ 44 h 60"/>
                <a:gd name="T24" fmla="*/ 31 w 36"/>
                <a:gd name="T25" fmla="*/ 55 h 60"/>
                <a:gd name="T26" fmla="*/ 33 w 36"/>
                <a:gd name="T27" fmla="*/ 60 h 60"/>
                <a:gd name="T28" fmla="*/ 35 w 36"/>
                <a:gd name="T29" fmla="*/ 40 h 60"/>
                <a:gd name="T30" fmla="*/ 36 w 36"/>
                <a:gd name="T31" fmla="*/ 32 h 60"/>
                <a:gd name="T32" fmla="*/ 36 w 36"/>
                <a:gd name="T33" fmla="*/ 31 h 60"/>
                <a:gd name="T34" fmla="*/ 33 w 36"/>
                <a:gd name="T35" fmla="*/ 29 h 60"/>
                <a:gd name="T36" fmla="*/ 35 w 36"/>
                <a:gd name="T37" fmla="*/ 20 h 60"/>
                <a:gd name="T38" fmla="*/ 31 w 36"/>
                <a:gd name="T39" fmla="*/ 15 h 60"/>
                <a:gd name="T40" fmla="*/ 17 w 36"/>
                <a:gd name="T41" fmla="*/ 12 h 60"/>
                <a:gd name="T42" fmla="*/ 13 w 36"/>
                <a:gd name="T4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60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9" y="50"/>
                    <a:pt x="13" y="49"/>
                    <a:pt x="16" y="49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8"/>
                    <a:pt x="30" y="52"/>
                    <a:pt x="31" y="55"/>
                  </a:cubicBezTo>
                  <a:cubicBezTo>
                    <a:pt x="31" y="57"/>
                    <a:pt x="32" y="58"/>
                    <a:pt x="33" y="60"/>
                  </a:cubicBezTo>
                  <a:cubicBezTo>
                    <a:pt x="34" y="54"/>
                    <a:pt x="34" y="47"/>
                    <a:pt x="35" y="4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Freeform 165">
              <a:extLst>
                <a:ext uri="{FF2B5EF4-FFF2-40B4-BE49-F238E27FC236}">
                  <a16:creationId xmlns:a16="http://schemas.microsoft.com/office/drawing/2014/main" id="{A521477C-FBA4-40F9-84A4-6CA25EE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522" y="2857113"/>
              <a:ext cx="509361" cy="380260"/>
            </a:xfrm>
            <a:custGeom>
              <a:avLst/>
              <a:gdLst>
                <a:gd name="T0" fmla="*/ 117 w 128"/>
                <a:gd name="T1" fmla="*/ 12 h 96"/>
                <a:gd name="T2" fmla="*/ 109 w 128"/>
                <a:gd name="T3" fmla="*/ 13 h 96"/>
                <a:gd name="T4" fmla="*/ 97 w 128"/>
                <a:gd name="T5" fmla="*/ 17 h 96"/>
                <a:gd name="T6" fmla="*/ 95 w 128"/>
                <a:gd name="T7" fmla="*/ 4 h 96"/>
                <a:gd name="T8" fmla="*/ 85 w 128"/>
                <a:gd name="T9" fmla="*/ 0 h 96"/>
                <a:gd name="T10" fmla="*/ 76 w 128"/>
                <a:gd name="T11" fmla="*/ 9 h 96"/>
                <a:gd name="T12" fmla="*/ 63 w 128"/>
                <a:gd name="T13" fmla="*/ 8 h 96"/>
                <a:gd name="T14" fmla="*/ 40 w 128"/>
                <a:gd name="T15" fmla="*/ 5 h 96"/>
                <a:gd name="T16" fmla="*/ 16 w 128"/>
                <a:gd name="T17" fmla="*/ 37 h 96"/>
                <a:gd name="T18" fmla="*/ 4 w 128"/>
                <a:gd name="T19" fmla="*/ 36 h 96"/>
                <a:gd name="T20" fmla="*/ 0 w 128"/>
                <a:gd name="T21" fmla="*/ 49 h 96"/>
                <a:gd name="T22" fmla="*/ 2 w 128"/>
                <a:gd name="T23" fmla="*/ 91 h 96"/>
                <a:gd name="T24" fmla="*/ 30 w 128"/>
                <a:gd name="T25" fmla="*/ 96 h 96"/>
                <a:gd name="T26" fmla="*/ 65 w 128"/>
                <a:gd name="T27" fmla="*/ 72 h 96"/>
                <a:gd name="T28" fmla="*/ 90 w 128"/>
                <a:gd name="T29" fmla="*/ 46 h 96"/>
                <a:gd name="T30" fmla="*/ 99 w 128"/>
                <a:gd name="T31" fmla="*/ 24 h 96"/>
                <a:gd name="T32" fmla="*/ 106 w 128"/>
                <a:gd name="T33" fmla="*/ 23 h 96"/>
                <a:gd name="T34" fmla="*/ 113 w 128"/>
                <a:gd name="T35" fmla="*/ 23 h 96"/>
                <a:gd name="T36" fmla="*/ 117 w 128"/>
                <a:gd name="T37" fmla="*/ 20 h 96"/>
                <a:gd name="T38" fmla="*/ 123 w 128"/>
                <a:gd name="T39" fmla="*/ 16 h 96"/>
                <a:gd name="T40" fmla="*/ 126 w 128"/>
                <a:gd name="T41" fmla="*/ 13 h 96"/>
                <a:gd name="T42" fmla="*/ 128 w 128"/>
                <a:gd name="T43" fmla="*/ 11 h 96"/>
                <a:gd name="T44" fmla="*/ 127 w 128"/>
                <a:gd name="T45" fmla="*/ 7 h 96"/>
                <a:gd name="T46" fmla="*/ 127 w 128"/>
                <a:gd name="T47" fmla="*/ 8 h 96"/>
                <a:gd name="T48" fmla="*/ 123 w 128"/>
                <a:gd name="T49" fmla="*/ 10 h 96"/>
                <a:gd name="T50" fmla="*/ 117 w 128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96">
                  <a:moveTo>
                    <a:pt x="117" y="12"/>
                  </a:moveTo>
                  <a:cubicBezTo>
                    <a:pt x="114" y="13"/>
                    <a:pt x="111" y="13"/>
                    <a:pt x="109" y="13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2" y="9"/>
                    <a:pt x="68" y="8"/>
                    <a:pt x="63" y="8"/>
                  </a:cubicBezTo>
                  <a:cubicBezTo>
                    <a:pt x="55" y="7"/>
                    <a:pt x="47" y="6"/>
                    <a:pt x="40" y="5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42" y="88"/>
                    <a:pt x="53" y="80"/>
                    <a:pt x="65" y="72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4"/>
                    <a:pt x="104" y="23"/>
                    <a:pt x="106" y="23"/>
                  </a:cubicBezTo>
                  <a:cubicBezTo>
                    <a:pt x="109" y="22"/>
                    <a:pt x="111" y="22"/>
                    <a:pt x="113" y="23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19"/>
                    <a:pt x="121" y="17"/>
                    <a:pt x="123" y="16"/>
                  </a:cubicBezTo>
                  <a:cubicBezTo>
                    <a:pt x="124" y="14"/>
                    <a:pt x="125" y="13"/>
                    <a:pt x="126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7" y="10"/>
                    <a:pt x="127" y="9"/>
                    <a:pt x="127" y="7"/>
                  </a:cubicBezTo>
                  <a:cubicBezTo>
                    <a:pt x="127" y="7"/>
                    <a:pt x="127" y="7"/>
                    <a:pt x="127" y="8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1" y="10"/>
                    <a:pt x="119" y="11"/>
                    <a:pt x="117" y="1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Freeform 166">
              <a:extLst>
                <a:ext uri="{FF2B5EF4-FFF2-40B4-BE49-F238E27FC236}">
                  <a16:creationId xmlns:a16="http://schemas.microsoft.com/office/drawing/2014/main" id="{9E483F07-0071-4B9A-BB5C-1EE6E719C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522" y="2857113"/>
              <a:ext cx="509361" cy="380260"/>
            </a:xfrm>
            <a:custGeom>
              <a:avLst/>
              <a:gdLst>
                <a:gd name="T0" fmla="*/ 117 w 128"/>
                <a:gd name="T1" fmla="*/ 12 h 96"/>
                <a:gd name="T2" fmla="*/ 109 w 128"/>
                <a:gd name="T3" fmla="*/ 13 h 96"/>
                <a:gd name="T4" fmla="*/ 97 w 128"/>
                <a:gd name="T5" fmla="*/ 17 h 96"/>
                <a:gd name="T6" fmla="*/ 95 w 128"/>
                <a:gd name="T7" fmla="*/ 4 h 96"/>
                <a:gd name="T8" fmla="*/ 85 w 128"/>
                <a:gd name="T9" fmla="*/ 0 h 96"/>
                <a:gd name="T10" fmla="*/ 76 w 128"/>
                <a:gd name="T11" fmla="*/ 9 h 96"/>
                <a:gd name="T12" fmla="*/ 63 w 128"/>
                <a:gd name="T13" fmla="*/ 8 h 96"/>
                <a:gd name="T14" fmla="*/ 40 w 128"/>
                <a:gd name="T15" fmla="*/ 5 h 96"/>
                <a:gd name="T16" fmla="*/ 16 w 128"/>
                <a:gd name="T17" fmla="*/ 37 h 96"/>
                <a:gd name="T18" fmla="*/ 4 w 128"/>
                <a:gd name="T19" fmla="*/ 36 h 96"/>
                <a:gd name="T20" fmla="*/ 0 w 128"/>
                <a:gd name="T21" fmla="*/ 49 h 96"/>
                <a:gd name="T22" fmla="*/ 2 w 128"/>
                <a:gd name="T23" fmla="*/ 91 h 96"/>
                <a:gd name="T24" fmla="*/ 30 w 128"/>
                <a:gd name="T25" fmla="*/ 96 h 96"/>
                <a:gd name="T26" fmla="*/ 65 w 128"/>
                <a:gd name="T27" fmla="*/ 72 h 96"/>
                <a:gd name="T28" fmla="*/ 90 w 128"/>
                <a:gd name="T29" fmla="*/ 46 h 96"/>
                <a:gd name="T30" fmla="*/ 99 w 128"/>
                <a:gd name="T31" fmla="*/ 24 h 96"/>
                <a:gd name="T32" fmla="*/ 106 w 128"/>
                <a:gd name="T33" fmla="*/ 23 h 96"/>
                <a:gd name="T34" fmla="*/ 113 w 128"/>
                <a:gd name="T35" fmla="*/ 23 h 96"/>
                <a:gd name="T36" fmla="*/ 117 w 128"/>
                <a:gd name="T37" fmla="*/ 20 h 96"/>
                <a:gd name="T38" fmla="*/ 123 w 128"/>
                <a:gd name="T39" fmla="*/ 16 h 96"/>
                <a:gd name="T40" fmla="*/ 126 w 128"/>
                <a:gd name="T41" fmla="*/ 13 h 96"/>
                <a:gd name="T42" fmla="*/ 128 w 128"/>
                <a:gd name="T43" fmla="*/ 11 h 96"/>
                <a:gd name="T44" fmla="*/ 127 w 128"/>
                <a:gd name="T45" fmla="*/ 7 h 96"/>
                <a:gd name="T46" fmla="*/ 127 w 128"/>
                <a:gd name="T47" fmla="*/ 8 h 96"/>
                <a:gd name="T48" fmla="*/ 123 w 128"/>
                <a:gd name="T49" fmla="*/ 10 h 96"/>
                <a:gd name="T50" fmla="*/ 117 w 128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96">
                  <a:moveTo>
                    <a:pt x="117" y="12"/>
                  </a:moveTo>
                  <a:cubicBezTo>
                    <a:pt x="114" y="13"/>
                    <a:pt x="111" y="13"/>
                    <a:pt x="109" y="13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2" y="9"/>
                    <a:pt x="68" y="8"/>
                    <a:pt x="63" y="8"/>
                  </a:cubicBezTo>
                  <a:cubicBezTo>
                    <a:pt x="55" y="7"/>
                    <a:pt x="47" y="6"/>
                    <a:pt x="40" y="5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42" y="88"/>
                    <a:pt x="53" y="80"/>
                    <a:pt x="65" y="72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4"/>
                    <a:pt x="104" y="23"/>
                    <a:pt x="106" y="23"/>
                  </a:cubicBezTo>
                  <a:cubicBezTo>
                    <a:pt x="109" y="22"/>
                    <a:pt x="111" y="22"/>
                    <a:pt x="113" y="23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19"/>
                    <a:pt x="121" y="17"/>
                    <a:pt x="123" y="16"/>
                  </a:cubicBezTo>
                  <a:cubicBezTo>
                    <a:pt x="124" y="14"/>
                    <a:pt x="125" y="13"/>
                    <a:pt x="126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7" y="10"/>
                    <a:pt x="127" y="9"/>
                    <a:pt x="127" y="7"/>
                  </a:cubicBezTo>
                  <a:cubicBezTo>
                    <a:pt x="127" y="7"/>
                    <a:pt x="127" y="7"/>
                    <a:pt x="127" y="8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1" y="10"/>
                    <a:pt x="119" y="11"/>
                    <a:pt x="117" y="1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1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3" name="Groupe 282">
            <a:extLst>
              <a:ext uri="{FF2B5EF4-FFF2-40B4-BE49-F238E27FC236}">
                <a16:creationId xmlns:a16="http://schemas.microsoft.com/office/drawing/2014/main" id="{46C2A8DC-42BB-430E-A60C-D87F7876D3DB}"/>
              </a:ext>
            </a:extLst>
          </p:cNvPr>
          <p:cNvGrpSpPr/>
          <p:nvPr/>
        </p:nvGrpSpPr>
        <p:grpSpPr>
          <a:xfrm>
            <a:off x="7636744" y="2312409"/>
            <a:ext cx="799198" cy="592684"/>
            <a:chOff x="7502990" y="2123646"/>
            <a:chExt cx="799198" cy="592684"/>
          </a:xfrm>
        </p:grpSpPr>
        <p:sp>
          <p:nvSpPr>
            <p:cNvPr id="284" name="ZoneTexte 283">
              <a:extLst>
                <a:ext uri="{FF2B5EF4-FFF2-40B4-BE49-F238E27FC236}">
                  <a16:creationId xmlns:a16="http://schemas.microsoft.com/office/drawing/2014/main" id="{38987E29-7CC2-46BB-A41E-79082621B9DA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7502990" y="2393165"/>
              <a:ext cx="799198" cy="3231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1.000</a:t>
              </a:r>
            </a:p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Chinos</a:t>
              </a:r>
            </a:p>
          </p:txBody>
        </p:sp>
        <p:pic>
          <p:nvPicPr>
            <p:cNvPr id="285" name="Picture 18" descr="China">
              <a:extLst>
                <a:ext uri="{FF2B5EF4-FFF2-40B4-BE49-F238E27FC236}">
                  <a16:creationId xmlns:a16="http://schemas.microsoft.com/office/drawing/2014/main" id="{C0A1C35D-CE1D-4CE5-BA5F-6781BC923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6590" y="2123646"/>
              <a:ext cx="25199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" name="Groupe 285">
            <a:extLst>
              <a:ext uri="{FF2B5EF4-FFF2-40B4-BE49-F238E27FC236}">
                <a16:creationId xmlns:a16="http://schemas.microsoft.com/office/drawing/2014/main" id="{AAA36BAB-D2FB-420D-81DA-A1FEE01F5BE7}"/>
              </a:ext>
            </a:extLst>
          </p:cNvPr>
          <p:cNvGrpSpPr/>
          <p:nvPr/>
        </p:nvGrpSpPr>
        <p:grpSpPr>
          <a:xfrm>
            <a:off x="7778663" y="3280036"/>
            <a:ext cx="918292" cy="402304"/>
            <a:chOff x="7185534" y="3534587"/>
            <a:chExt cx="918292" cy="402304"/>
          </a:xfrm>
        </p:grpSpPr>
        <p:pic>
          <p:nvPicPr>
            <p:cNvPr id="287" name="Image 286">
              <a:extLst>
                <a:ext uri="{FF2B5EF4-FFF2-40B4-BE49-F238E27FC236}">
                  <a16:creationId xmlns:a16="http://schemas.microsoft.com/office/drawing/2014/main" id="{F51CCE2E-EA69-4D24-899A-CE07E119E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85534" y="3534587"/>
              <a:ext cx="252193" cy="252000"/>
            </a:xfrm>
            <a:custGeom>
              <a:avLst/>
              <a:gdLst>
                <a:gd name="connsiteX0" fmla="*/ 648495 w 1296990"/>
                <a:gd name="connsiteY0" fmla="*/ 0 h 1296000"/>
                <a:gd name="connsiteX1" fmla="*/ 1296990 w 1296990"/>
                <a:gd name="connsiteY1" fmla="*/ 648000 h 1296000"/>
                <a:gd name="connsiteX2" fmla="*/ 648495 w 1296990"/>
                <a:gd name="connsiteY2" fmla="*/ 1296000 h 1296000"/>
                <a:gd name="connsiteX3" fmla="*/ 0 w 1296990"/>
                <a:gd name="connsiteY3" fmla="*/ 648000 h 1296000"/>
                <a:gd name="connsiteX4" fmla="*/ 648495 w 1296990"/>
                <a:gd name="connsiteY4" fmla="*/ 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990" h="1296000">
                  <a:moveTo>
                    <a:pt x="648495" y="0"/>
                  </a:moveTo>
                  <a:cubicBezTo>
                    <a:pt x="1006649" y="0"/>
                    <a:pt x="1296990" y="290119"/>
                    <a:pt x="1296990" y="648000"/>
                  </a:cubicBezTo>
                  <a:cubicBezTo>
                    <a:pt x="1296990" y="1005881"/>
                    <a:pt x="1006649" y="1296000"/>
                    <a:pt x="648495" y="1296000"/>
                  </a:cubicBezTo>
                  <a:cubicBezTo>
                    <a:pt x="290341" y="1296000"/>
                    <a:pt x="0" y="1005881"/>
                    <a:pt x="0" y="648000"/>
                  </a:cubicBezTo>
                  <a:cubicBezTo>
                    <a:pt x="0" y="290119"/>
                    <a:pt x="290341" y="0"/>
                    <a:pt x="648495" y="0"/>
                  </a:cubicBezTo>
                  <a:close/>
                </a:path>
              </a:pathLst>
            </a:custGeom>
          </p:spPr>
        </p:pic>
        <p:sp>
          <p:nvSpPr>
            <p:cNvPr id="288" name="ZoneTexte 287">
              <a:extLst>
                <a:ext uri="{FF2B5EF4-FFF2-40B4-BE49-F238E27FC236}">
                  <a16:creationId xmlns:a16="http://schemas.microsoft.com/office/drawing/2014/main" id="{9DA755AD-68B6-4801-8551-DB4DF9D982FB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7304628" y="3613726"/>
              <a:ext cx="799198" cy="3231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5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1000</a:t>
              </a:r>
            </a:p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50" b="1" i="0" u="none" strike="noStrike" kern="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Tailandeses</a:t>
              </a:r>
            </a:p>
          </p:txBody>
        </p:sp>
      </p:grpSp>
      <p:sp>
        <p:nvSpPr>
          <p:cNvPr id="289" name="ZoneTexte 288">
            <a:extLst>
              <a:ext uri="{FF2B5EF4-FFF2-40B4-BE49-F238E27FC236}">
                <a16:creationId xmlns:a16="http://schemas.microsoft.com/office/drawing/2014/main" id="{6AEB2D49-038E-4454-9434-A625DC0917D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418826" y="712413"/>
            <a:ext cx="1114408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7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/>
            </a:pPr>
            <a:r>
              <a:rPr kumimoji="0" lang="es-ES" sz="1400" b="0" i="0" u="none" strike="noStrike" kern="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Century Gothic" panose="020B0502020202020204" pitchFamily="34" charset="0"/>
              </a:rPr>
              <a:t>Alcance en Asia </a:t>
            </a:r>
          </a:p>
        </p:txBody>
      </p:sp>
      <p:cxnSp>
        <p:nvCxnSpPr>
          <p:cNvPr id="290" name="Straight Connector 9">
            <a:extLst>
              <a:ext uri="{FF2B5EF4-FFF2-40B4-BE49-F238E27FC236}">
                <a16:creationId xmlns:a16="http://schemas.microsoft.com/office/drawing/2014/main" id="{EB40F50F-53DB-418E-AF62-7AB69F4D3E3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>
            <a:off x="6715472" y="986437"/>
            <a:ext cx="1800000" cy="0"/>
          </a:xfrm>
          <a:prstGeom prst="line">
            <a:avLst/>
          </a:prstGeom>
          <a:noFill/>
          <a:ln w="12700" cap="rnd" cmpd="sng" algn="ctr">
            <a:solidFill>
              <a:srgbClr val="176BAB"/>
            </a:solidFill>
            <a:prstDash val="solid"/>
            <a:tailEnd type="oval" w="lg" len="lg"/>
          </a:ln>
        </p:spPr>
      </p:cxnSp>
      <p:grpSp>
        <p:nvGrpSpPr>
          <p:cNvPr id="291" name="Groupe 290">
            <a:extLst>
              <a:ext uri="{FF2B5EF4-FFF2-40B4-BE49-F238E27FC236}">
                <a16:creationId xmlns:a16="http://schemas.microsoft.com/office/drawing/2014/main" id="{B64B74CD-F2EE-4ADF-8D15-9BC2AB5C9948}"/>
              </a:ext>
            </a:extLst>
          </p:cNvPr>
          <p:cNvGrpSpPr/>
          <p:nvPr/>
        </p:nvGrpSpPr>
        <p:grpSpPr>
          <a:xfrm>
            <a:off x="4387357" y="2642075"/>
            <a:ext cx="800415" cy="335798"/>
            <a:chOff x="4351985" y="2821255"/>
            <a:chExt cx="800415" cy="335798"/>
          </a:xfrm>
        </p:grpSpPr>
        <p:sp>
          <p:nvSpPr>
            <p:cNvPr id="292" name="ZoneTexte 291">
              <a:extLst>
                <a:ext uri="{FF2B5EF4-FFF2-40B4-BE49-F238E27FC236}">
                  <a16:creationId xmlns:a16="http://schemas.microsoft.com/office/drawing/2014/main" id="{6ED6C28B-F56A-424C-998F-E50A8CDA8AB5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4353202" y="2821255"/>
              <a:ext cx="799198" cy="3231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5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1.001</a:t>
              </a:r>
              <a:r>
                <a:rPr lang="es-ES"/>
                <a:t> </a:t>
              </a:r>
            </a:p>
            <a:p>
              <a:pPr marL="4763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5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Suizos</a:t>
              </a:r>
            </a:p>
          </p:txBody>
        </p:sp>
        <p:pic>
          <p:nvPicPr>
            <p:cNvPr id="293" name="Picture 58" descr="Schweiz">
              <a:extLst>
                <a:ext uri="{FF2B5EF4-FFF2-40B4-BE49-F238E27FC236}">
                  <a16:creationId xmlns:a16="http://schemas.microsoft.com/office/drawing/2014/main" id="{FE443E8E-514A-4725-B938-785D3D917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985" y="2905053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4" name="Groupe 293">
            <a:extLst>
              <a:ext uri="{FF2B5EF4-FFF2-40B4-BE49-F238E27FC236}">
                <a16:creationId xmlns:a16="http://schemas.microsoft.com/office/drawing/2014/main" id="{22735E11-C82D-4CAB-91AF-C8876BAC3522}"/>
              </a:ext>
            </a:extLst>
          </p:cNvPr>
          <p:cNvGrpSpPr/>
          <p:nvPr/>
        </p:nvGrpSpPr>
        <p:grpSpPr>
          <a:xfrm>
            <a:off x="2185646" y="3721553"/>
            <a:ext cx="980604" cy="445212"/>
            <a:chOff x="2218056" y="2867917"/>
            <a:chExt cx="980604" cy="445212"/>
          </a:xfrm>
        </p:grpSpPr>
        <p:sp>
          <p:nvSpPr>
            <p:cNvPr id="295" name="ZoneTexte 294">
              <a:extLst>
                <a:ext uri="{FF2B5EF4-FFF2-40B4-BE49-F238E27FC236}">
                  <a16:creationId xmlns:a16="http://schemas.microsoft.com/office/drawing/2014/main" id="{84FA57F2-0DF8-4E6D-B795-DA2486C8AE92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2218056" y="2989964"/>
              <a:ext cx="799198" cy="3231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5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1000</a:t>
              </a:r>
            </a:p>
            <a:p>
              <a:pPr marL="4763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50" b="1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Portugueses</a:t>
              </a:r>
            </a:p>
          </p:txBody>
        </p:sp>
        <p:pic>
          <p:nvPicPr>
            <p:cNvPr id="296" name="Picture 29" descr="Portugal">
              <a:extLst>
                <a:ext uri="{FF2B5EF4-FFF2-40B4-BE49-F238E27FC236}">
                  <a16:creationId xmlns:a16="http://schemas.microsoft.com/office/drawing/2014/main" id="{D533741F-40E3-4076-B445-217EB5954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660" y="2867917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B6B90407-BD49-4B38-BA15-3F80248F6C2D}"/>
              </a:ext>
            </a:extLst>
          </p:cNvPr>
          <p:cNvGrpSpPr/>
          <p:nvPr/>
        </p:nvGrpSpPr>
        <p:grpSpPr>
          <a:xfrm>
            <a:off x="5119770" y="2285290"/>
            <a:ext cx="829692" cy="313620"/>
            <a:chOff x="5166034" y="2456592"/>
            <a:chExt cx="829692" cy="313620"/>
          </a:xfrm>
        </p:grpSpPr>
        <p:pic>
          <p:nvPicPr>
            <p:cNvPr id="297" name="Image 296" descr="Afficher l’image source">
              <a:extLst>
                <a:ext uri="{FF2B5EF4-FFF2-40B4-BE49-F238E27FC236}">
                  <a16:creationId xmlns:a16="http://schemas.microsoft.com/office/drawing/2014/main" id="{90344FB9-FB4F-4E2C-8E7C-A7FA98DF2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034" y="2456592"/>
              <a:ext cx="251972" cy="252000"/>
            </a:xfrm>
            <a:custGeom>
              <a:avLst/>
              <a:gdLst>
                <a:gd name="connsiteX0" fmla="*/ 2160000 w 4320000"/>
                <a:gd name="connsiteY0" fmla="*/ 0 h 4320472"/>
                <a:gd name="connsiteX1" fmla="*/ 4320000 w 4320000"/>
                <a:gd name="connsiteY1" fmla="*/ 2160236 h 4320472"/>
                <a:gd name="connsiteX2" fmla="*/ 2160000 w 4320000"/>
                <a:gd name="connsiteY2" fmla="*/ 4320472 h 4320472"/>
                <a:gd name="connsiteX3" fmla="*/ 0 w 4320000"/>
                <a:gd name="connsiteY3" fmla="*/ 2160236 h 4320472"/>
                <a:gd name="connsiteX4" fmla="*/ 2160000 w 4320000"/>
                <a:gd name="connsiteY4" fmla="*/ 0 h 432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0" h="4320472">
                  <a:moveTo>
                    <a:pt x="2160000" y="0"/>
                  </a:moveTo>
                  <a:cubicBezTo>
                    <a:pt x="3352935" y="0"/>
                    <a:pt x="4320000" y="967171"/>
                    <a:pt x="4320000" y="2160236"/>
                  </a:cubicBezTo>
                  <a:cubicBezTo>
                    <a:pt x="4320000" y="3353301"/>
                    <a:pt x="3352935" y="4320472"/>
                    <a:pt x="2160000" y="4320472"/>
                  </a:cubicBezTo>
                  <a:cubicBezTo>
                    <a:pt x="967065" y="4320472"/>
                    <a:pt x="0" y="3353301"/>
                    <a:pt x="0" y="2160236"/>
                  </a:cubicBezTo>
                  <a:cubicBezTo>
                    <a:pt x="0" y="967171"/>
                    <a:pt x="967065" y="0"/>
                    <a:pt x="2160000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9" name="ZoneTexte 298">
              <a:extLst>
                <a:ext uri="{FF2B5EF4-FFF2-40B4-BE49-F238E27FC236}">
                  <a16:creationId xmlns:a16="http://schemas.microsoft.com/office/drawing/2014/main" id="{235914BB-CE7B-490A-85EF-EA5C78C8F9BE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196528" y="2462435"/>
              <a:ext cx="799198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1001</a:t>
              </a:r>
              <a:endParaRPr kumimoji="0" lang="es-ES" sz="1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4763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 i="0"/>
              </a:pPr>
              <a:r>
                <a:rPr kumimoji="0" lang="es-ES" sz="1000" b="1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Checos</a:t>
              </a:r>
            </a:p>
          </p:txBody>
        </p:sp>
      </p:grpSp>
      <p:sp>
        <p:nvSpPr>
          <p:cNvPr id="166" name="ZoneTexte 97">
            <a:extLst>
              <a:ext uri="{FF2B5EF4-FFF2-40B4-BE49-F238E27FC236}">
                <a16:creationId xmlns:a16="http://schemas.microsoft.com/office/drawing/2014/main" id="{FB839F15-186A-49B8-854A-5E2909CB97F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582693" y="4337948"/>
            <a:ext cx="2832006" cy="1384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4763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/>
            </a:pPr>
            <a:r>
              <a:rPr kumimoji="0" lang="es-ES" sz="9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aleway" panose="020B0003030101060003" pitchFamily="34" charset="0"/>
              </a:rPr>
              <a:t>Muestra</a:t>
            </a:r>
            <a:r>
              <a:rPr lang="es-ES" sz="900"/>
              <a:t> :  </a:t>
            </a:r>
            <a:r>
              <a:rPr kumimoji="0" lang="es-ES" sz="9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003030101060003" pitchFamily="34" charset="0"/>
              </a:rPr>
              <a:t>la población de 18 años o más, por cuotas</a:t>
            </a:r>
          </a:p>
        </p:txBody>
      </p:sp>
      <p:grpSp>
        <p:nvGrpSpPr>
          <p:cNvPr id="181" name="Groupe 4">
            <a:extLst>
              <a:ext uri="{FF2B5EF4-FFF2-40B4-BE49-F238E27FC236}">
                <a16:creationId xmlns:a16="http://schemas.microsoft.com/office/drawing/2014/main" id="{E8F21100-C017-4ADE-955A-F55788A640FD}"/>
              </a:ext>
            </a:extLst>
          </p:cNvPr>
          <p:cNvGrpSpPr/>
          <p:nvPr/>
        </p:nvGrpSpPr>
        <p:grpSpPr>
          <a:xfrm>
            <a:off x="4099017" y="4099183"/>
            <a:ext cx="485253" cy="460232"/>
            <a:chOff x="2703390" y="4426776"/>
            <a:chExt cx="828000" cy="828000"/>
          </a:xfrm>
        </p:grpSpPr>
        <p:sp>
          <p:nvSpPr>
            <p:cNvPr id="182" name="Ellipse 68">
              <a:extLst>
                <a:ext uri="{FF2B5EF4-FFF2-40B4-BE49-F238E27FC236}">
                  <a16:creationId xmlns:a16="http://schemas.microsoft.com/office/drawing/2014/main" id="{1EF00EB6-5741-4A5D-ADB3-AA1E3A008D52}"/>
                </a:ext>
              </a:extLst>
            </p:cNvPr>
            <p:cNvSpPr/>
            <p:nvPr/>
          </p:nvSpPr>
          <p:spPr>
            <a:xfrm>
              <a:off x="2703390" y="4426776"/>
              <a:ext cx="828000" cy="828000"/>
            </a:xfrm>
            <a:prstGeom prst="ellipse">
              <a:avLst/>
            </a:prstGeom>
            <a:solidFill>
              <a:srgbClr val="176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3" name="Group 19">
              <a:extLst>
                <a:ext uri="{FF2B5EF4-FFF2-40B4-BE49-F238E27FC236}">
                  <a16:creationId xmlns:a16="http://schemas.microsoft.com/office/drawing/2014/main" id="{6A699B48-8B65-4CC3-8FA6-2E558353813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47770" y="4578365"/>
              <a:ext cx="539241" cy="524823"/>
              <a:chOff x="620" y="2887"/>
              <a:chExt cx="374" cy="364"/>
            </a:xfrm>
          </p:grpSpPr>
          <p:sp>
            <p:nvSpPr>
              <p:cNvPr id="184" name="Freeform 20">
                <a:extLst>
                  <a:ext uri="{FF2B5EF4-FFF2-40B4-BE49-F238E27FC236}">
                    <a16:creationId xmlns:a16="http://schemas.microsoft.com/office/drawing/2014/main" id="{03E7FDD7-AB87-43E8-8383-271AC92F0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" y="3100"/>
                <a:ext cx="85" cy="51"/>
              </a:xfrm>
              <a:custGeom>
                <a:avLst/>
                <a:gdLst>
                  <a:gd name="T0" fmla="*/ 40 w 40"/>
                  <a:gd name="T1" fmla="*/ 24 h 24"/>
                  <a:gd name="T2" fmla="*/ 40 w 40"/>
                  <a:gd name="T3" fmla="*/ 12 h 24"/>
                  <a:gd name="T4" fmla="*/ 20 w 40"/>
                  <a:gd name="T5" fmla="*/ 0 h 24"/>
                  <a:gd name="T6" fmla="*/ 0 w 40"/>
                  <a:gd name="T7" fmla="*/ 12 h 24"/>
                  <a:gd name="T8" fmla="*/ 0 w 4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40" y="24"/>
                    </a:move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7"/>
                      <a:pt x="29" y="0"/>
                      <a:pt x="20" y="0"/>
                    </a:cubicBezTo>
                    <a:cubicBezTo>
                      <a:pt x="11" y="0"/>
                      <a:pt x="0" y="7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Oval 21">
                <a:extLst>
                  <a:ext uri="{FF2B5EF4-FFF2-40B4-BE49-F238E27FC236}">
                    <a16:creationId xmlns:a16="http://schemas.microsoft.com/office/drawing/2014/main" id="{A1EBE5AB-48AF-415B-969E-ED6F1262E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" y="2998"/>
                <a:ext cx="187" cy="187"/>
              </a:xfrm>
              <a:prstGeom prst="ellipse">
                <a:avLst/>
              </a:prstGeom>
              <a:noFill/>
              <a:ln w="19050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Freeform 22">
                <a:extLst>
                  <a:ext uri="{FF2B5EF4-FFF2-40B4-BE49-F238E27FC236}">
                    <a16:creationId xmlns:a16="http://schemas.microsoft.com/office/drawing/2014/main" id="{A78C1FEF-339F-4322-BD4B-CC4D874DC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" y="3032"/>
                <a:ext cx="51" cy="68"/>
              </a:xfrm>
              <a:custGeom>
                <a:avLst/>
                <a:gdLst>
                  <a:gd name="T0" fmla="*/ 12 w 24"/>
                  <a:gd name="T1" fmla="*/ 32 h 32"/>
                  <a:gd name="T2" fmla="*/ 0 w 24"/>
                  <a:gd name="T3" fmla="*/ 18 h 32"/>
                  <a:gd name="T4" fmla="*/ 0 w 24"/>
                  <a:gd name="T5" fmla="*/ 14 h 32"/>
                  <a:gd name="T6" fmla="*/ 12 w 24"/>
                  <a:gd name="T7" fmla="*/ 0 h 32"/>
                  <a:gd name="T8" fmla="*/ 24 w 24"/>
                  <a:gd name="T9" fmla="*/ 14 h 32"/>
                  <a:gd name="T10" fmla="*/ 24 w 24"/>
                  <a:gd name="T11" fmla="*/ 18 h 32"/>
                  <a:gd name="T12" fmla="*/ 12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2" y="32"/>
                    </a:moveTo>
                    <a:cubicBezTo>
                      <a:pt x="5" y="32"/>
                      <a:pt x="0" y="26"/>
                      <a:pt x="0" y="1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6"/>
                      <a:pt x="24" y="14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26"/>
                      <a:pt x="19" y="32"/>
                      <a:pt x="12" y="32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Freeform 23">
                <a:extLst>
                  <a:ext uri="{FF2B5EF4-FFF2-40B4-BE49-F238E27FC236}">
                    <a16:creationId xmlns:a16="http://schemas.microsoft.com/office/drawing/2014/main" id="{1FA5BDDB-1986-4DF8-982B-5B60C8CF2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" y="2955"/>
                <a:ext cx="85" cy="52"/>
              </a:xfrm>
              <a:custGeom>
                <a:avLst/>
                <a:gdLst>
                  <a:gd name="T0" fmla="*/ 40 w 40"/>
                  <a:gd name="T1" fmla="*/ 12 h 24"/>
                  <a:gd name="T2" fmla="*/ 20 w 40"/>
                  <a:gd name="T3" fmla="*/ 0 h 24"/>
                  <a:gd name="T4" fmla="*/ 0 w 40"/>
                  <a:gd name="T5" fmla="*/ 12 h 24"/>
                  <a:gd name="T6" fmla="*/ 0 w 40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4">
                    <a:moveTo>
                      <a:pt x="40" y="12"/>
                    </a:moveTo>
                    <a:cubicBezTo>
                      <a:pt x="40" y="7"/>
                      <a:pt x="29" y="0"/>
                      <a:pt x="20" y="0"/>
                    </a:cubicBezTo>
                    <a:cubicBezTo>
                      <a:pt x="11" y="0"/>
                      <a:pt x="0" y="7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Freeform 24">
                <a:extLst>
                  <a:ext uri="{FF2B5EF4-FFF2-40B4-BE49-F238E27FC236}">
                    <a16:creationId xmlns:a16="http://schemas.microsoft.com/office/drawing/2014/main" id="{2A6BBE3E-71F8-4A71-81FC-8DE0A7C53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" y="2887"/>
                <a:ext cx="51" cy="68"/>
              </a:xfrm>
              <a:custGeom>
                <a:avLst/>
                <a:gdLst>
                  <a:gd name="T0" fmla="*/ 12 w 24"/>
                  <a:gd name="T1" fmla="*/ 32 h 32"/>
                  <a:gd name="T2" fmla="*/ 0 w 24"/>
                  <a:gd name="T3" fmla="*/ 18 h 32"/>
                  <a:gd name="T4" fmla="*/ 0 w 24"/>
                  <a:gd name="T5" fmla="*/ 14 h 32"/>
                  <a:gd name="T6" fmla="*/ 12 w 24"/>
                  <a:gd name="T7" fmla="*/ 0 h 32"/>
                  <a:gd name="T8" fmla="*/ 24 w 24"/>
                  <a:gd name="T9" fmla="*/ 14 h 32"/>
                  <a:gd name="T10" fmla="*/ 24 w 24"/>
                  <a:gd name="T11" fmla="*/ 18 h 32"/>
                  <a:gd name="T12" fmla="*/ 12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2" y="32"/>
                    </a:moveTo>
                    <a:cubicBezTo>
                      <a:pt x="5" y="32"/>
                      <a:pt x="0" y="26"/>
                      <a:pt x="0" y="1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6"/>
                      <a:pt x="24" y="14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26"/>
                      <a:pt x="19" y="32"/>
                      <a:pt x="12" y="32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Freeform 25">
                <a:extLst>
                  <a:ext uri="{FF2B5EF4-FFF2-40B4-BE49-F238E27FC236}">
                    <a16:creationId xmlns:a16="http://schemas.microsoft.com/office/drawing/2014/main" id="{E681535D-4D7C-4D27-A603-38C2A4D0E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" y="2955"/>
                <a:ext cx="85" cy="52"/>
              </a:xfrm>
              <a:custGeom>
                <a:avLst/>
                <a:gdLst>
                  <a:gd name="T0" fmla="*/ 0 w 40"/>
                  <a:gd name="T1" fmla="*/ 12 h 24"/>
                  <a:gd name="T2" fmla="*/ 20 w 40"/>
                  <a:gd name="T3" fmla="*/ 0 h 24"/>
                  <a:gd name="T4" fmla="*/ 40 w 40"/>
                  <a:gd name="T5" fmla="*/ 12 h 24"/>
                  <a:gd name="T6" fmla="*/ 40 w 40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4">
                    <a:moveTo>
                      <a:pt x="0" y="12"/>
                    </a:moveTo>
                    <a:cubicBezTo>
                      <a:pt x="0" y="7"/>
                      <a:pt x="11" y="0"/>
                      <a:pt x="20" y="0"/>
                    </a:cubicBezTo>
                    <a:cubicBezTo>
                      <a:pt x="29" y="0"/>
                      <a:pt x="40" y="7"/>
                      <a:pt x="40" y="12"/>
                    </a:cubicBezTo>
                    <a:cubicBezTo>
                      <a:pt x="40" y="24"/>
                      <a:pt x="40" y="24"/>
                      <a:pt x="40" y="24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Freeform 26">
                <a:extLst>
                  <a:ext uri="{FF2B5EF4-FFF2-40B4-BE49-F238E27FC236}">
                    <a16:creationId xmlns:a16="http://schemas.microsoft.com/office/drawing/2014/main" id="{FE030780-A385-44A0-9DE4-D8D5AA1D3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" y="2887"/>
                <a:ext cx="51" cy="68"/>
              </a:xfrm>
              <a:custGeom>
                <a:avLst/>
                <a:gdLst>
                  <a:gd name="T0" fmla="*/ 12 w 24"/>
                  <a:gd name="T1" fmla="*/ 32 h 32"/>
                  <a:gd name="T2" fmla="*/ 24 w 24"/>
                  <a:gd name="T3" fmla="*/ 18 h 32"/>
                  <a:gd name="T4" fmla="*/ 24 w 24"/>
                  <a:gd name="T5" fmla="*/ 14 h 32"/>
                  <a:gd name="T6" fmla="*/ 12 w 24"/>
                  <a:gd name="T7" fmla="*/ 0 h 32"/>
                  <a:gd name="T8" fmla="*/ 0 w 24"/>
                  <a:gd name="T9" fmla="*/ 14 h 32"/>
                  <a:gd name="T10" fmla="*/ 0 w 24"/>
                  <a:gd name="T11" fmla="*/ 18 h 32"/>
                  <a:gd name="T12" fmla="*/ 12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2" y="32"/>
                    </a:moveTo>
                    <a:cubicBezTo>
                      <a:pt x="19" y="32"/>
                      <a:pt x="24" y="26"/>
                      <a:pt x="24" y="18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6"/>
                      <a:pt x="19" y="0"/>
                      <a:pt x="12" y="0"/>
                    </a:cubicBezTo>
                    <a:cubicBezTo>
                      <a:pt x="5" y="0"/>
                      <a:pt x="0" y="6"/>
                      <a:pt x="0" y="1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6"/>
                      <a:pt x="5" y="32"/>
                      <a:pt x="12" y="32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Freeform 27">
                <a:extLst>
                  <a:ext uri="{FF2B5EF4-FFF2-40B4-BE49-F238E27FC236}">
                    <a16:creationId xmlns:a16="http://schemas.microsoft.com/office/drawing/2014/main" id="{FCB99466-EDEA-409D-8FE3-BA0E99FF2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" y="3092"/>
                <a:ext cx="77" cy="51"/>
              </a:xfrm>
              <a:custGeom>
                <a:avLst/>
                <a:gdLst>
                  <a:gd name="T0" fmla="*/ 36 w 36"/>
                  <a:gd name="T1" fmla="*/ 24 h 24"/>
                  <a:gd name="T2" fmla="*/ 36 w 36"/>
                  <a:gd name="T3" fmla="*/ 12 h 24"/>
                  <a:gd name="T4" fmla="*/ 16 w 36"/>
                  <a:gd name="T5" fmla="*/ 0 h 24"/>
                  <a:gd name="T6" fmla="*/ 0 w 36"/>
                  <a:gd name="T7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24"/>
                    </a:move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7"/>
                      <a:pt x="25" y="0"/>
                      <a:pt x="16" y="0"/>
                    </a:cubicBezTo>
                    <a:cubicBezTo>
                      <a:pt x="10" y="0"/>
                      <a:pt x="4" y="3"/>
                      <a:pt x="0" y="6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Freeform 28">
                <a:extLst>
                  <a:ext uri="{FF2B5EF4-FFF2-40B4-BE49-F238E27FC236}">
                    <a16:creationId xmlns:a16="http://schemas.microsoft.com/office/drawing/2014/main" id="{33C51E8C-9AD8-4798-9D8D-C8F1411AC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" y="3024"/>
                <a:ext cx="51" cy="68"/>
              </a:xfrm>
              <a:custGeom>
                <a:avLst/>
                <a:gdLst>
                  <a:gd name="T0" fmla="*/ 12 w 24"/>
                  <a:gd name="T1" fmla="*/ 32 h 32"/>
                  <a:gd name="T2" fmla="*/ 0 w 24"/>
                  <a:gd name="T3" fmla="*/ 18 h 32"/>
                  <a:gd name="T4" fmla="*/ 0 w 24"/>
                  <a:gd name="T5" fmla="*/ 14 h 32"/>
                  <a:gd name="T6" fmla="*/ 12 w 24"/>
                  <a:gd name="T7" fmla="*/ 0 h 32"/>
                  <a:gd name="T8" fmla="*/ 24 w 24"/>
                  <a:gd name="T9" fmla="*/ 14 h 32"/>
                  <a:gd name="T10" fmla="*/ 24 w 24"/>
                  <a:gd name="T11" fmla="*/ 18 h 32"/>
                  <a:gd name="T12" fmla="*/ 12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2" y="32"/>
                    </a:moveTo>
                    <a:cubicBezTo>
                      <a:pt x="5" y="32"/>
                      <a:pt x="0" y="26"/>
                      <a:pt x="0" y="1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6"/>
                      <a:pt x="24" y="14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26"/>
                      <a:pt x="19" y="32"/>
                      <a:pt x="12" y="32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Freeform 29">
                <a:extLst>
                  <a:ext uri="{FF2B5EF4-FFF2-40B4-BE49-F238E27FC236}">
                    <a16:creationId xmlns:a16="http://schemas.microsoft.com/office/drawing/2014/main" id="{CD6F2A31-D4FE-4D47-A537-5BB6E2F0F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" y="3092"/>
                <a:ext cx="76" cy="51"/>
              </a:xfrm>
              <a:custGeom>
                <a:avLst/>
                <a:gdLst>
                  <a:gd name="T0" fmla="*/ 0 w 36"/>
                  <a:gd name="T1" fmla="*/ 24 h 24"/>
                  <a:gd name="T2" fmla="*/ 0 w 36"/>
                  <a:gd name="T3" fmla="*/ 12 h 24"/>
                  <a:gd name="T4" fmla="*/ 20 w 36"/>
                  <a:gd name="T5" fmla="*/ 0 h 24"/>
                  <a:gd name="T6" fmla="*/ 36 w 36"/>
                  <a:gd name="T7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0" y="24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11" y="0"/>
                      <a:pt x="20" y="0"/>
                    </a:cubicBezTo>
                    <a:cubicBezTo>
                      <a:pt x="26" y="0"/>
                      <a:pt x="32" y="3"/>
                      <a:pt x="36" y="6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Freeform 30">
                <a:extLst>
                  <a:ext uri="{FF2B5EF4-FFF2-40B4-BE49-F238E27FC236}">
                    <a16:creationId xmlns:a16="http://schemas.microsoft.com/office/drawing/2014/main" id="{8E698EE5-08E5-4F75-BA77-AA67ABBB1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" y="3024"/>
                <a:ext cx="51" cy="68"/>
              </a:xfrm>
              <a:custGeom>
                <a:avLst/>
                <a:gdLst>
                  <a:gd name="T0" fmla="*/ 12 w 24"/>
                  <a:gd name="T1" fmla="*/ 32 h 32"/>
                  <a:gd name="T2" fmla="*/ 24 w 24"/>
                  <a:gd name="T3" fmla="*/ 18 h 32"/>
                  <a:gd name="T4" fmla="*/ 24 w 24"/>
                  <a:gd name="T5" fmla="*/ 14 h 32"/>
                  <a:gd name="T6" fmla="*/ 12 w 24"/>
                  <a:gd name="T7" fmla="*/ 0 h 32"/>
                  <a:gd name="T8" fmla="*/ 0 w 24"/>
                  <a:gd name="T9" fmla="*/ 14 h 32"/>
                  <a:gd name="T10" fmla="*/ 0 w 24"/>
                  <a:gd name="T11" fmla="*/ 18 h 32"/>
                  <a:gd name="T12" fmla="*/ 12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12" y="32"/>
                    </a:moveTo>
                    <a:cubicBezTo>
                      <a:pt x="19" y="32"/>
                      <a:pt x="24" y="26"/>
                      <a:pt x="24" y="18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6"/>
                      <a:pt x="19" y="0"/>
                      <a:pt x="12" y="0"/>
                    </a:cubicBezTo>
                    <a:cubicBezTo>
                      <a:pt x="5" y="0"/>
                      <a:pt x="0" y="6"/>
                      <a:pt x="0" y="1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6"/>
                      <a:pt x="5" y="32"/>
                      <a:pt x="12" y="32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Freeform 31">
                <a:extLst>
                  <a:ext uri="{FF2B5EF4-FFF2-40B4-BE49-F238E27FC236}">
                    <a16:creationId xmlns:a16="http://schemas.microsoft.com/office/drawing/2014/main" id="{581CCC21-4752-4F13-8167-B5CC29425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" y="3143"/>
                <a:ext cx="109" cy="108"/>
              </a:xfrm>
              <a:custGeom>
                <a:avLst/>
                <a:gdLst>
                  <a:gd name="T0" fmla="*/ 14 w 51"/>
                  <a:gd name="T1" fmla="*/ 0 h 51"/>
                  <a:gd name="T2" fmla="*/ 48 w 51"/>
                  <a:gd name="T3" fmla="*/ 34 h 51"/>
                  <a:gd name="T4" fmla="*/ 48 w 51"/>
                  <a:gd name="T5" fmla="*/ 45 h 51"/>
                  <a:gd name="T6" fmla="*/ 45 w 51"/>
                  <a:gd name="T7" fmla="*/ 48 h 51"/>
                  <a:gd name="T8" fmla="*/ 34 w 51"/>
                  <a:gd name="T9" fmla="*/ 48 h 51"/>
                  <a:gd name="T10" fmla="*/ 0 w 51"/>
                  <a:gd name="T11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1">
                    <a:moveTo>
                      <a:pt x="14" y="0"/>
                    </a:moveTo>
                    <a:cubicBezTo>
                      <a:pt x="48" y="34"/>
                      <a:pt x="48" y="34"/>
                      <a:pt x="48" y="34"/>
                    </a:cubicBezTo>
                    <a:cubicBezTo>
                      <a:pt x="51" y="37"/>
                      <a:pt x="51" y="42"/>
                      <a:pt x="48" y="45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2" y="51"/>
                      <a:pt x="37" y="51"/>
                      <a:pt x="34" y="48"/>
                    </a:cubicBezTo>
                    <a:cubicBezTo>
                      <a:pt x="0" y="14"/>
                      <a:pt x="0" y="14"/>
                      <a:pt x="0" y="14"/>
                    </a:cubicBezTo>
                  </a:path>
                </a:pathLst>
              </a:custGeom>
              <a:noFill/>
              <a:ln w="19050" cap="rnd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2" name="ZoneTexte 106">
            <a:extLst>
              <a:ext uri="{FF2B5EF4-FFF2-40B4-BE49-F238E27FC236}">
                <a16:creationId xmlns:a16="http://schemas.microsoft.com/office/drawing/2014/main" id="{3B8F9CDA-6770-48CD-AF3C-AA44BD303E5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574700" y="4703855"/>
            <a:ext cx="2843660" cy="2769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marL="444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aleway"/>
              </a:rPr>
              <a:t>  Cronograma</a:t>
            </a:r>
            <a:r>
              <a:rPr kumimoji="0" lang="es-ES" sz="9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Raleway"/>
              </a:rPr>
              <a:t>: los 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/>
              </a:rPr>
              <a:t>estudios de campo fueron          realizados entre</a:t>
            </a:r>
            <a:r>
              <a:rPr lang="es-ES" sz="900" kern="0" dirty="0">
                <a:latin typeface="Raleway"/>
              </a:rPr>
              <a:t> el 5 y el 20 de mayo de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/>
              </a:rPr>
              <a:t> 2021</a:t>
            </a:r>
            <a:endParaRPr lang="es-ES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aleway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3" name="Groupe 2">
            <a:extLst>
              <a:ext uri="{FF2B5EF4-FFF2-40B4-BE49-F238E27FC236}">
                <a16:creationId xmlns:a16="http://schemas.microsoft.com/office/drawing/2014/main" id="{A9ED255B-1013-4008-A369-A6EB7EB7EDE1}"/>
              </a:ext>
            </a:extLst>
          </p:cNvPr>
          <p:cNvGrpSpPr/>
          <p:nvPr/>
        </p:nvGrpSpPr>
        <p:grpSpPr>
          <a:xfrm>
            <a:off x="4107993" y="4577819"/>
            <a:ext cx="483670" cy="468792"/>
            <a:chOff x="5642728" y="661819"/>
            <a:chExt cx="828000" cy="828000"/>
          </a:xfrm>
        </p:grpSpPr>
        <p:sp>
          <p:nvSpPr>
            <p:cNvPr id="304" name="Ellipse 58">
              <a:extLst>
                <a:ext uri="{FF2B5EF4-FFF2-40B4-BE49-F238E27FC236}">
                  <a16:creationId xmlns:a16="http://schemas.microsoft.com/office/drawing/2014/main" id="{618A1F78-2C29-48BD-BDDB-FD6543C2CE53}"/>
                </a:ext>
              </a:extLst>
            </p:cNvPr>
            <p:cNvSpPr/>
            <p:nvPr/>
          </p:nvSpPr>
          <p:spPr>
            <a:xfrm>
              <a:off x="5642728" y="661819"/>
              <a:ext cx="828000" cy="828000"/>
            </a:xfrm>
            <a:prstGeom prst="ellipse">
              <a:avLst/>
            </a:prstGeom>
            <a:solidFill>
              <a:srgbClr val="176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05" name="Group 19">
              <a:extLst>
                <a:ext uri="{FF2B5EF4-FFF2-40B4-BE49-F238E27FC236}">
                  <a16:creationId xmlns:a16="http://schemas.microsoft.com/office/drawing/2014/main" id="{05363D98-0EFF-4FBD-84B7-E369F6D1A84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841331" y="859819"/>
              <a:ext cx="430795" cy="432000"/>
              <a:chOff x="5448" y="2047"/>
              <a:chExt cx="357" cy="358"/>
            </a:xfrm>
          </p:grpSpPr>
          <p:sp>
            <p:nvSpPr>
              <p:cNvPr id="306" name="Freeform 20">
                <a:extLst>
                  <a:ext uri="{FF2B5EF4-FFF2-40B4-BE49-F238E27FC236}">
                    <a16:creationId xmlns:a16="http://schemas.microsoft.com/office/drawing/2014/main" id="{0E8EF7CE-B5A1-4945-A46D-8B46BABF6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" y="2218"/>
                <a:ext cx="78" cy="125"/>
              </a:xfrm>
              <a:custGeom>
                <a:avLst/>
                <a:gdLst>
                  <a:gd name="T0" fmla="*/ 0 w 20"/>
                  <a:gd name="T1" fmla="*/ 24 h 32"/>
                  <a:gd name="T2" fmla="*/ 0 w 20"/>
                  <a:gd name="T3" fmla="*/ 24 h 32"/>
                  <a:gd name="T4" fmla="*/ 8 w 20"/>
                  <a:gd name="T5" fmla="*/ 32 h 32"/>
                  <a:gd name="T6" fmla="*/ 12 w 20"/>
                  <a:gd name="T7" fmla="*/ 32 h 32"/>
                  <a:gd name="T8" fmla="*/ 20 w 20"/>
                  <a:gd name="T9" fmla="*/ 24 h 32"/>
                  <a:gd name="T10" fmla="*/ 20 w 20"/>
                  <a:gd name="T11" fmla="*/ 24 h 32"/>
                  <a:gd name="T12" fmla="*/ 20 w 20"/>
                  <a:gd name="T13" fmla="*/ 24 h 32"/>
                  <a:gd name="T14" fmla="*/ 12 w 20"/>
                  <a:gd name="T15" fmla="*/ 16 h 32"/>
                  <a:gd name="T16" fmla="*/ 8 w 20"/>
                  <a:gd name="T17" fmla="*/ 16 h 32"/>
                  <a:gd name="T18" fmla="*/ 12 w 20"/>
                  <a:gd name="T19" fmla="*/ 16 h 32"/>
                  <a:gd name="T20" fmla="*/ 20 w 20"/>
                  <a:gd name="T21" fmla="*/ 8 h 32"/>
                  <a:gd name="T22" fmla="*/ 20 w 20"/>
                  <a:gd name="T23" fmla="*/ 8 h 32"/>
                  <a:gd name="T24" fmla="*/ 20 w 20"/>
                  <a:gd name="T25" fmla="*/ 8 h 32"/>
                  <a:gd name="T26" fmla="*/ 12 w 20"/>
                  <a:gd name="T27" fmla="*/ 0 h 32"/>
                  <a:gd name="T28" fmla="*/ 8 w 20"/>
                  <a:gd name="T29" fmla="*/ 0 h 32"/>
                  <a:gd name="T30" fmla="*/ 0 w 20"/>
                  <a:gd name="T31" fmla="*/ 8 h 32"/>
                  <a:gd name="T32" fmla="*/ 0 w 20"/>
                  <a:gd name="T33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32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8"/>
                      <a:pt x="4" y="32"/>
                      <a:pt x="8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6" y="32"/>
                      <a:pt x="20" y="28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0"/>
                      <a:pt x="16" y="16"/>
                      <a:pt x="12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6"/>
                      <a:pt x="20" y="12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4"/>
                      <a:pt x="16" y="0"/>
                      <a:pt x="12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Freeform 21">
                <a:extLst>
                  <a:ext uri="{FF2B5EF4-FFF2-40B4-BE49-F238E27FC236}">
                    <a16:creationId xmlns:a16="http://schemas.microsoft.com/office/drawing/2014/main" id="{428DB27B-6A2D-41E2-8A96-33EE9F07C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" y="2094"/>
                <a:ext cx="357" cy="311"/>
              </a:xfrm>
              <a:custGeom>
                <a:avLst/>
                <a:gdLst>
                  <a:gd name="T0" fmla="*/ 88 w 92"/>
                  <a:gd name="T1" fmla="*/ 80 h 80"/>
                  <a:gd name="T2" fmla="*/ 4 w 92"/>
                  <a:gd name="T3" fmla="*/ 80 h 80"/>
                  <a:gd name="T4" fmla="*/ 0 w 92"/>
                  <a:gd name="T5" fmla="*/ 76 h 80"/>
                  <a:gd name="T6" fmla="*/ 0 w 92"/>
                  <a:gd name="T7" fmla="*/ 4 h 80"/>
                  <a:gd name="T8" fmla="*/ 4 w 92"/>
                  <a:gd name="T9" fmla="*/ 0 h 80"/>
                  <a:gd name="T10" fmla="*/ 88 w 92"/>
                  <a:gd name="T11" fmla="*/ 0 h 80"/>
                  <a:gd name="T12" fmla="*/ 92 w 92"/>
                  <a:gd name="T13" fmla="*/ 4 h 80"/>
                  <a:gd name="T14" fmla="*/ 92 w 92"/>
                  <a:gd name="T15" fmla="*/ 76 h 80"/>
                  <a:gd name="T16" fmla="*/ 88 w 92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8" y="80"/>
                    </a:moveTo>
                    <a:cubicBezTo>
                      <a:pt x="4" y="80"/>
                      <a:pt x="4" y="80"/>
                      <a:pt x="4" y="80"/>
                    </a:cubicBezTo>
                    <a:cubicBezTo>
                      <a:pt x="2" y="80"/>
                      <a:pt x="0" y="78"/>
                      <a:pt x="0" y="7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90" y="0"/>
                      <a:pt x="92" y="2"/>
                      <a:pt x="92" y="4"/>
                    </a:cubicBezTo>
                    <a:cubicBezTo>
                      <a:pt x="92" y="76"/>
                      <a:pt x="92" y="76"/>
                      <a:pt x="92" y="76"/>
                    </a:cubicBezTo>
                    <a:cubicBezTo>
                      <a:pt x="92" y="78"/>
                      <a:pt x="90" y="80"/>
                      <a:pt x="88" y="80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Line 22">
                <a:extLst>
                  <a:ext uri="{FF2B5EF4-FFF2-40B4-BE49-F238E27FC236}">
                    <a16:creationId xmlns:a16="http://schemas.microsoft.com/office/drawing/2014/main" id="{50D31438-7112-4287-B5A2-C821A7068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8" y="2172"/>
                <a:ext cx="357" cy="0"/>
              </a:xfrm>
              <a:prstGeom prst="line">
                <a:avLst/>
              </a:prstGeom>
              <a:grpFill/>
              <a:ln w="190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Line 23">
                <a:extLst>
                  <a:ext uri="{FF2B5EF4-FFF2-40B4-BE49-F238E27FC236}">
                    <a16:creationId xmlns:a16="http://schemas.microsoft.com/office/drawing/2014/main" id="{F6D89D55-DF64-4E68-8732-189E67E74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3" y="2047"/>
                <a:ext cx="0" cy="78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Line 24">
                <a:extLst>
                  <a:ext uri="{FF2B5EF4-FFF2-40B4-BE49-F238E27FC236}">
                    <a16:creationId xmlns:a16="http://schemas.microsoft.com/office/drawing/2014/main" id="{83FF175A-72D2-4DC7-90A2-E3DDC2778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0" y="2047"/>
                <a:ext cx="0" cy="78"/>
              </a:xfrm>
              <a:prstGeom prst="line">
                <a:avLst/>
              </a:pr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" name="Freeform 25">
                <a:extLst>
                  <a:ext uri="{FF2B5EF4-FFF2-40B4-BE49-F238E27FC236}">
                    <a16:creationId xmlns:a16="http://schemas.microsoft.com/office/drawing/2014/main" id="{FB6A602F-F8B5-4369-9F3B-A9C2BAB05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5" y="2218"/>
                <a:ext cx="31" cy="125"/>
              </a:xfrm>
              <a:custGeom>
                <a:avLst/>
                <a:gdLst>
                  <a:gd name="T0" fmla="*/ 31 w 31"/>
                  <a:gd name="T1" fmla="*/ 125 h 125"/>
                  <a:gd name="T2" fmla="*/ 31 w 31"/>
                  <a:gd name="T3" fmla="*/ 0 h 125"/>
                  <a:gd name="T4" fmla="*/ 0 w 31"/>
                  <a:gd name="T5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25">
                    <a:moveTo>
                      <a:pt x="31" y="125"/>
                    </a:moveTo>
                    <a:lnTo>
                      <a:pt x="31" y="0"/>
                    </a:lnTo>
                    <a:lnTo>
                      <a:pt x="0" y="31"/>
                    </a:lnTo>
                  </a:path>
                </a:pathLst>
              </a:custGeom>
              <a:grpFill/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252756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  <a:defRPr b="0" i="0"/>
            </a:pPr>
            <a:fld id="{5DAFF977-44E0-403A-BD59-6E75C395FFB7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  <a:defRPr b="0" i="0"/>
              </a:pPr>
              <a:t>20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9168BF-E7BD-4406-98F9-14EB80C719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917" y="471379"/>
            <a:ext cx="8247017" cy="19931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0402C3-76A6-4233-A18E-54FCE2E820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917" y="2464526"/>
            <a:ext cx="8247017" cy="19931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5E8F6B79-737B-410D-AC1E-E86A23ACB58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261614"/>
            <a:ext cx="3474720" cy="48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s-ES" sz="14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Destinos extranjeros planificados para este verano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99812A5-39DC-44AF-AE0D-6312DD0DFE0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3221049"/>
            <a:ext cx="3474720" cy="48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s-ES" sz="1400" b="1" kern="0">
                <a:solidFill>
                  <a:srgbClr val="C00000"/>
                </a:solidFill>
                <a:latin typeface="Raleway" panose="020B0604020202020204" charset="0"/>
              </a:rPr>
              <a:t>Destinos extranjeros a los que renuncian a viajar este verano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F048E83-F7FA-4017-89CE-312636CFBACF}"/>
              </a:ext>
            </a:extLst>
          </p:cNvPr>
          <p:cNvSpPr/>
          <p:nvPr/>
        </p:nvSpPr>
        <p:spPr>
          <a:xfrm>
            <a:off x="4855941" y="4435540"/>
            <a:ext cx="37394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¿Qué país / países ha renunciado a visitar este año? Preguntas formuladas a las personas que mencionaron el riesgo de una infección por coronavirus  como criterio de selección del destino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04FD943-E3FA-4A18-AFFB-5801FA45B613}"/>
              </a:ext>
            </a:extLst>
          </p:cNvPr>
          <p:cNvSpPr/>
          <p:nvPr/>
        </p:nvSpPr>
        <p:spPr>
          <a:xfrm>
            <a:off x="1376867" y="4450220"/>
            <a:ext cx="37394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¿A dónde planeas viajar este verano?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9BBACC53-07E9-4F50-8C78-A5875DB78ED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583680" y="2162153"/>
            <a:ext cx="2210254" cy="136126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s-ES" sz="1100" kern="0" cap="none">
                <a:solidFill>
                  <a:srgbClr val="C00000"/>
                </a:solidFill>
                <a:latin typeface="Raleway" panose="020B0604020202020204" charset="0"/>
              </a:rPr>
              <a:t>La evolución de la pandemia fuerza la renuncia a viajar a determinados países, como es el caso de India en este momento</a:t>
            </a:r>
          </a:p>
        </p:txBody>
      </p:sp>
    </p:spTree>
    <p:extLst>
      <p:ext uri="{BB962C8B-B14F-4D97-AF65-F5344CB8AC3E}">
        <p14:creationId xmlns:p14="http://schemas.microsoft.com/office/powerpoint/2010/main" val="20681135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  <a:defRPr b="0" i="0"/>
            </a:pPr>
            <a:fld id="{5DAFF977-44E0-403A-BD59-6E75C395FFB7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  <a:defRPr b="0" i="0"/>
              </a:pPr>
              <a:t>21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44136" y="354273"/>
            <a:ext cx="7766196" cy="1959350"/>
          </a:xfrm>
        </p:spPr>
        <p:txBody>
          <a:bodyPr anchor="t" anchorCtr="0">
            <a:noAutofit/>
          </a:bodyPr>
          <a:lstStyle/>
          <a:p>
            <a:pPr>
              <a:defRPr b="0" i="0"/>
            </a:pPr>
            <a:r>
              <a:rPr lang="es-ES" sz="6000" b="1">
                <a:solidFill>
                  <a:schemeClr val="bg1"/>
                </a:solidFill>
                <a:latin typeface="Century Gothic" panose="020B0502020202020204" pitchFamily="34" charset="0"/>
              </a:rPr>
              <a:t>6.</a:t>
            </a:r>
            <a:r>
              <a:rPr lang="es-ES"/>
              <a:t> </a:t>
            </a:r>
            <a:br>
              <a:rPr/>
            </a:br>
            <a:r>
              <a:rPr lang="es-ES" sz="3200" b="1">
                <a:solidFill>
                  <a:schemeClr val="bg1"/>
                </a:solidFill>
                <a:latin typeface="Century Gothic" panose="020B0502020202020204" pitchFamily="34" charset="0"/>
              </a:rPr>
              <a:t>organización de las vacaciones </a:t>
            </a:r>
            <a:r>
              <a:rPr lang="es-ES" sz="3200">
                <a:solidFill>
                  <a:schemeClr val="bg1"/>
                </a:solidFill>
                <a:latin typeface="Century Gothic" panose="020B0502020202020204" pitchFamily="34" charset="0"/>
              </a:rPr>
              <a:t>de verano 2021</a:t>
            </a:r>
            <a:endParaRPr lang="es-ES" sz="32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67DC0-E78B-412A-9AB4-151D6DFA4293}"/>
              </a:ext>
            </a:extLst>
          </p:cNvPr>
          <p:cNvSpPr/>
          <p:nvPr/>
        </p:nvSpPr>
        <p:spPr>
          <a:xfrm>
            <a:off x="544136" y="2527072"/>
            <a:ext cx="5178005" cy="179027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Reserva de las vacaciones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Compañeros de viaje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Transporte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Alojamiento 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Actividades 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68C60CA-D79B-4968-83A1-5A24321D5B2D}"/>
              </a:ext>
            </a:extLst>
          </p:cNvPr>
          <p:cNvGrpSpPr/>
          <p:nvPr/>
        </p:nvGrpSpPr>
        <p:grpSpPr>
          <a:xfrm>
            <a:off x="6965733" y="4594675"/>
            <a:ext cx="1933548" cy="355982"/>
            <a:chOff x="10239375" y="6688139"/>
            <a:chExt cx="2842245" cy="523426"/>
          </a:xfrm>
        </p:grpSpPr>
        <p:pic>
          <p:nvPicPr>
            <p:cNvPr id="9" name="Picture 10" descr="IPSOS_GAMECHANGERS_blue.png">
              <a:extLst>
                <a:ext uri="{FF2B5EF4-FFF2-40B4-BE49-F238E27FC236}">
                  <a16:creationId xmlns:a16="http://schemas.microsoft.com/office/drawing/2014/main" id="{CF9F8CD5-8129-4C73-A73F-C025134D1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3" name="Picture 11" descr="IPSOS_GAMECHANGERS_blue.png">
              <a:extLst>
                <a:ext uri="{FF2B5EF4-FFF2-40B4-BE49-F238E27FC236}">
                  <a16:creationId xmlns:a16="http://schemas.microsoft.com/office/drawing/2014/main" id="{C0760D48-23BD-47C2-9BDA-B91CF56688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87893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  <a:defRPr b="0" i="0"/>
            </a:pPr>
            <a:fld id="{5DAFF977-44E0-403A-BD59-6E75C395FFB7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  <a:defRPr b="0" i="0"/>
              </a:pPr>
              <a:t>22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67DC0-E78B-412A-9AB4-151D6DFA4293}"/>
              </a:ext>
            </a:extLst>
          </p:cNvPr>
          <p:cNvSpPr/>
          <p:nvPr/>
        </p:nvSpPr>
        <p:spPr>
          <a:xfrm>
            <a:off x="160959" y="1346817"/>
            <a:ext cx="3215911" cy="205760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s-ES" sz="1600" b="1">
              <a:solidFill>
                <a:srgbClr val="002060"/>
              </a:solidFill>
              <a:latin typeface="Raleway" panose="020B00030301010600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3076B41-6E83-4D30-8614-27E3B52C769F}"/>
              </a:ext>
            </a:extLst>
          </p:cNvPr>
          <p:cNvSpPr/>
          <p:nvPr/>
        </p:nvSpPr>
        <p:spPr>
          <a:xfrm>
            <a:off x="271980" y="1596163"/>
            <a:ext cx="31048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bg2"/>
                </a:solidFill>
              </a:rPr>
              <a:t>Sólo el </a:t>
            </a:r>
            <a:r>
              <a:rPr lang="es-ES" sz="1600" b="1">
                <a:solidFill>
                  <a:srgbClr val="FF0000"/>
                </a:solidFill>
                <a:latin typeface="Raleway" panose="020B0604020202020204" charset="0"/>
              </a:rPr>
              <a:t>25%</a:t>
            </a:r>
            <a:r>
              <a:rPr lang="es-ES">
                <a:solidFill>
                  <a:srgbClr val="FF0000"/>
                </a:solidFill>
              </a:rPr>
              <a:t> </a:t>
            </a:r>
            <a:r>
              <a:rPr lang="es-ES">
                <a:solidFill>
                  <a:schemeClr val="bg2"/>
                </a:solidFill>
              </a:rPr>
              <a:t>de los españoles ha reservado parcial o totalmente sus vacaciones. El 37% lo hará pronto, y el 38% esperará al último minuto </a:t>
            </a: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CE35DF39-F021-464D-AFB9-9F2EEC68D5C2}"/>
              </a:ext>
            </a:extLst>
          </p:cNvPr>
          <p:cNvSpPr/>
          <p:nvPr/>
        </p:nvSpPr>
        <p:spPr>
          <a:xfrm>
            <a:off x="185369" y="3099710"/>
            <a:ext cx="279501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¿Ha hecho ya la reservas para su viaje de verano?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75351A6-118B-47E6-BEA4-1F300595994D}"/>
              </a:ext>
            </a:extLst>
          </p:cNvPr>
          <p:cNvSpPr/>
          <p:nvPr/>
        </p:nvSpPr>
        <p:spPr>
          <a:xfrm>
            <a:off x="160960" y="138260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000" b="1" kern="0" cap="all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Reserva de las vacaciones de verano (%) 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96AD610-92B8-4304-A9E1-AD077E54CB4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7945" y="259420"/>
            <a:ext cx="3278926" cy="154279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>
                <a:solidFill>
                  <a:schemeClr val="bg1"/>
                </a:solidFill>
              </a:rPr>
              <a:t>La mayoría de los veraneantes aún no han reservado su viaje.  Los españoles lo estamos demorando más que la media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2FFEAEF-C756-4940-AD84-6DC1C7B12CE9}"/>
              </a:ext>
            </a:extLst>
          </p:cNvPr>
          <p:cNvSpPr/>
          <p:nvPr/>
        </p:nvSpPr>
        <p:spPr>
          <a:xfrm>
            <a:off x="3780870" y="1341295"/>
            <a:ext cx="2756019" cy="282036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r>
              <a:rPr lang="es-ES" sz="1200">
                <a:solidFill>
                  <a:srgbClr val="66686A"/>
                </a:solidFill>
                <a:latin typeface="Raleway" panose="020B0604020202020204" charset="0"/>
              </a:rPr>
              <a:t>Cónyuge</a:t>
            </a:r>
          </a:p>
          <a:p>
            <a:pPr fontAlgn="ctr">
              <a:spcAft>
                <a:spcPts val="600"/>
              </a:spcAft>
            </a:pPr>
            <a:r>
              <a:rPr lang="es-ES" sz="1200">
                <a:solidFill>
                  <a:srgbClr val="66686A"/>
                </a:solidFill>
                <a:latin typeface="Raleway" panose="020B0604020202020204" charset="0"/>
              </a:rPr>
              <a:t>Niños</a:t>
            </a:r>
          </a:p>
          <a:p>
            <a:pPr fontAlgn="ctr">
              <a:spcAft>
                <a:spcPts val="600"/>
              </a:spcAft>
            </a:pPr>
            <a:r>
              <a:rPr lang="es-ES" sz="1200">
                <a:solidFill>
                  <a:srgbClr val="66686A"/>
                </a:solidFill>
                <a:latin typeface="Raleway" panose="020B0604020202020204" charset="0"/>
              </a:rPr>
              <a:t>Amigos</a:t>
            </a:r>
          </a:p>
          <a:p>
            <a:pPr fontAlgn="ctr">
              <a:spcAft>
                <a:spcPts val="600"/>
              </a:spcAft>
            </a:pPr>
            <a:r>
              <a:rPr lang="es-ES" sz="1200">
                <a:solidFill>
                  <a:srgbClr val="66686A"/>
                </a:solidFill>
                <a:latin typeface="Raleway" panose="020B0604020202020204" charset="0"/>
              </a:rPr>
              <a:t>Solo</a:t>
            </a:r>
          </a:p>
          <a:p>
            <a:pPr fontAlgn="ctr">
              <a:spcAft>
                <a:spcPts val="600"/>
              </a:spcAft>
            </a:pPr>
            <a:r>
              <a:rPr lang="es-ES" sz="1200">
                <a:solidFill>
                  <a:srgbClr val="66686A"/>
                </a:solidFill>
                <a:latin typeface="Raleway" panose="020B0604020202020204" charset="0"/>
              </a:rPr>
              <a:t>Padres</a:t>
            </a:r>
          </a:p>
          <a:p>
            <a:pPr fontAlgn="ctr">
              <a:spcAft>
                <a:spcPts val="600"/>
              </a:spcAft>
            </a:pPr>
            <a:r>
              <a:rPr lang="es-ES" sz="1200">
                <a:solidFill>
                  <a:srgbClr val="66686A"/>
                </a:solidFill>
                <a:latin typeface="Raleway" panose="020B0604020202020204" charset="0"/>
              </a:rPr>
              <a:t>Familia extendida</a:t>
            </a:r>
          </a:p>
          <a:p>
            <a:pPr fontAlgn="ctr">
              <a:spcAft>
                <a:spcPts val="600"/>
              </a:spcAft>
            </a:pPr>
            <a:r>
              <a:rPr lang="es-ES" sz="1200">
                <a:solidFill>
                  <a:srgbClr val="66686A"/>
                </a:solidFill>
                <a:latin typeface="Raleway" panose="020B0604020202020204" charset="0"/>
              </a:rPr>
              <a:t>Hermanos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4E3DA2A-6405-497D-8548-E24A1FACCF4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655027" y="259420"/>
            <a:ext cx="4931623" cy="45776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>
                <a:solidFill>
                  <a:schemeClr val="bg1"/>
                </a:solidFill>
              </a:rPr>
              <a:t>LAS VACACIONES DE VERANO GENERALMENTE SE COMPARTEN CON la PAREJA E HIJOS, pero AUMENTA LA TENDENCIA A PASAR LAS VACACIONES CON LA FAMILIA EXTENDIDA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0E10E0F2-5644-4948-8F2D-2542F1E1687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772161" y="1360057"/>
            <a:ext cx="3095653" cy="50999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ACOMPAÑANTES EN EL VIAJE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A057576-6D5D-444C-B041-F912D6A3E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09974"/>
              </p:ext>
            </p:extLst>
          </p:nvPr>
        </p:nvGraphicFramePr>
        <p:xfrm>
          <a:off x="5002131" y="1924267"/>
          <a:ext cx="1168998" cy="177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6028">
                  <a:extLst>
                    <a:ext uri="{9D8B030D-6E8A-4147-A177-3AD203B41FA5}">
                      <a16:colId xmlns:a16="http://schemas.microsoft.com/office/drawing/2014/main" val="699394183"/>
                    </a:ext>
                  </a:extLst>
                </a:gridCol>
                <a:gridCol w="512970">
                  <a:extLst>
                    <a:ext uri="{9D8B030D-6E8A-4147-A177-3AD203B41FA5}">
                      <a16:colId xmlns:a16="http://schemas.microsoft.com/office/drawing/2014/main" val="1326730694"/>
                    </a:ext>
                  </a:extLst>
                </a:gridCol>
              </a:tblGrid>
              <a:tr h="2483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769734"/>
                  </a:ext>
                </a:extLst>
              </a:tr>
              <a:tr h="2483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744115"/>
                  </a:ext>
                </a:extLst>
              </a:tr>
              <a:tr h="2483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091413"/>
                  </a:ext>
                </a:extLst>
              </a:tr>
              <a:tr h="2483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720548"/>
                  </a:ext>
                </a:extLst>
              </a:tr>
              <a:tr h="2483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614655"/>
                  </a:ext>
                </a:extLst>
              </a:tr>
              <a:tr h="2483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236569"/>
                  </a:ext>
                </a:extLst>
              </a:tr>
              <a:tr h="2483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74586"/>
                  </a:ext>
                </a:extLst>
              </a:tr>
            </a:tbl>
          </a:graphicData>
        </a:graphic>
      </p:graphicFrame>
      <p:pic>
        <p:nvPicPr>
          <p:cNvPr id="17" name="Picture 4" descr="Europäische-Union">
            <a:extLst>
              <a:ext uri="{FF2B5EF4-FFF2-40B4-BE49-F238E27FC236}">
                <a16:creationId xmlns:a16="http://schemas.microsoft.com/office/drawing/2014/main" id="{A1FCB310-4C1A-4305-86F2-2EEE277C7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54" y="1649823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17" descr="Spanien">
            <a:extLst>
              <a:ext uri="{FF2B5EF4-FFF2-40B4-BE49-F238E27FC236}">
                <a16:creationId xmlns:a16="http://schemas.microsoft.com/office/drawing/2014/main" id="{BB1A794F-FE8A-41B4-81F6-59F7923E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518" y="1649823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EDF9AE78-BCE8-48CA-9553-9EB5F62EF031}"/>
              </a:ext>
            </a:extLst>
          </p:cNvPr>
          <p:cNvSpPr/>
          <p:nvPr/>
        </p:nvSpPr>
        <p:spPr>
          <a:xfrm>
            <a:off x="5429753" y="2067607"/>
            <a:ext cx="268260" cy="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200" b="1">
                <a:latin typeface="Raleway" panose="020B0604020202020204" charset="0"/>
              </a:rPr>
              <a:t>-7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D9F0EED-8056-4AE7-B290-0D0088113279}"/>
              </a:ext>
            </a:extLst>
          </p:cNvPr>
          <p:cNvSpPr/>
          <p:nvPr/>
        </p:nvSpPr>
        <p:spPr>
          <a:xfrm>
            <a:off x="5386208" y="3324569"/>
            <a:ext cx="26826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200" b="1">
                <a:latin typeface="Raleway" panose="020B0604020202020204" charset="0"/>
              </a:rPr>
              <a:t>+4</a:t>
            </a:r>
          </a:p>
        </p:txBody>
      </p:sp>
      <p:sp>
        <p:nvSpPr>
          <p:cNvPr id="21" name="Rectangle 35">
            <a:extLst>
              <a:ext uri="{FF2B5EF4-FFF2-40B4-BE49-F238E27FC236}">
                <a16:creationId xmlns:a16="http://schemas.microsoft.com/office/drawing/2014/main" id="{A48A1A7B-5C85-4536-A0E0-445B2F4FEEA1}"/>
              </a:ext>
            </a:extLst>
          </p:cNvPr>
          <p:cNvSpPr/>
          <p:nvPr/>
        </p:nvSpPr>
        <p:spPr>
          <a:xfrm>
            <a:off x="6036999" y="2067607"/>
            <a:ext cx="268260" cy="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latin typeface="Raleway" panose="020B0604020202020204" charset="0"/>
              </a:rPr>
              <a:t>-8</a:t>
            </a:r>
            <a:endParaRPr lang="en-US" sz="1200" b="1">
              <a:latin typeface="Raleway" panose="020B0604020202020204" charset="0"/>
            </a:endParaRP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0CB740E6-F9C8-4E77-A52C-04F031F02898}"/>
              </a:ext>
            </a:extLst>
          </p:cNvPr>
          <p:cNvSpPr/>
          <p:nvPr/>
        </p:nvSpPr>
        <p:spPr>
          <a:xfrm>
            <a:off x="6036999" y="2345400"/>
            <a:ext cx="268260" cy="144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latin typeface="Raleway" panose="020B0604020202020204" charset="0"/>
              </a:rPr>
              <a:t>-10</a:t>
            </a:r>
            <a:endParaRPr lang="en-US" sz="1200" b="1">
              <a:latin typeface="Raleway" panose="020B0604020202020204" charset="0"/>
            </a:endParaRPr>
          </a:p>
        </p:txBody>
      </p:sp>
      <p:sp>
        <p:nvSpPr>
          <p:cNvPr id="23" name="Rectangle 34">
            <a:extLst>
              <a:ext uri="{FF2B5EF4-FFF2-40B4-BE49-F238E27FC236}">
                <a16:creationId xmlns:a16="http://schemas.microsoft.com/office/drawing/2014/main" id="{816AA0F1-B9CB-4175-B3A6-D4AFE5D64B03}"/>
              </a:ext>
            </a:extLst>
          </p:cNvPr>
          <p:cNvSpPr/>
          <p:nvPr/>
        </p:nvSpPr>
        <p:spPr>
          <a:xfrm>
            <a:off x="5969934" y="3341987"/>
            <a:ext cx="268260" cy="14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>
                <a:latin typeface="Raleway" panose="020B0604020202020204" charset="0"/>
              </a:rPr>
              <a:t>+3</a:t>
            </a:r>
            <a:endParaRPr lang="en-US" sz="1200" b="1">
              <a:latin typeface="Raleway" panose="020B060402020202020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A2512115-E02E-4BE1-8A50-92168FA202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6779" y="4893542"/>
            <a:ext cx="3670110" cy="249958"/>
          </a:xfrm>
          <a:prstGeom prst="rect">
            <a:avLst/>
          </a:prstGeom>
        </p:spPr>
      </p:pic>
      <p:sp>
        <p:nvSpPr>
          <p:cNvPr id="25" name="Rectangle 1">
            <a:extLst>
              <a:ext uri="{FF2B5EF4-FFF2-40B4-BE49-F238E27FC236}">
                <a16:creationId xmlns:a16="http://schemas.microsoft.com/office/drawing/2014/main" id="{36D3B8EB-A57B-44B1-B192-0901EB22E72F}"/>
              </a:ext>
            </a:extLst>
          </p:cNvPr>
          <p:cNvSpPr/>
          <p:nvPr/>
        </p:nvSpPr>
        <p:spPr>
          <a:xfrm>
            <a:off x="3780870" y="3806193"/>
            <a:ext cx="2756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¿Con quién planea viajar este verano?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7F0EE6AA-7B2C-4E7B-9D0F-078724FBCD86}"/>
              </a:ext>
            </a:extLst>
          </p:cNvPr>
          <p:cNvSpPr/>
          <p:nvPr/>
        </p:nvSpPr>
        <p:spPr>
          <a:xfrm>
            <a:off x="6622271" y="1341295"/>
            <a:ext cx="1890979" cy="282036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r>
              <a:rPr lang="es-ES" sz="1200">
                <a:solidFill>
                  <a:srgbClr val="66686A"/>
                </a:solidFill>
                <a:latin typeface="Raleway" panose="020B0604020202020204" charset="0"/>
              </a:rPr>
              <a:t>1 persona</a:t>
            </a:r>
          </a:p>
          <a:p>
            <a:pPr fontAlgn="ctr">
              <a:spcAft>
                <a:spcPts val="600"/>
              </a:spcAft>
            </a:pPr>
            <a:r>
              <a:rPr lang="es-ES" sz="1200">
                <a:solidFill>
                  <a:srgbClr val="66686A"/>
                </a:solidFill>
                <a:latin typeface="Raleway" panose="020B0604020202020204" charset="0"/>
              </a:rPr>
              <a:t>2 personas</a:t>
            </a:r>
          </a:p>
          <a:p>
            <a:pPr fontAlgn="ctr">
              <a:spcAft>
                <a:spcPts val="600"/>
              </a:spcAft>
            </a:pPr>
            <a:r>
              <a:rPr lang="es-ES" sz="1200">
                <a:solidFill>
                  <a:srgbClr val="66686A"/>
                </a:solidFill>
                <a:latin typeface="Raleway" panose="020B0604020202020204" charset="0"/>
              </a:rPr>
              <a:t>3 personas</a:t>
            </a:r>
          </a:p>
          <a:p>
            <a:pPr fontAlgn="ctr">
              <a:spcAft>
                <a:spcPts val="600"/>
              </a:spcAft>
            </a:pPr>
            <a:r>
              <a:rPr lang="es-ES" sz="1200">
                <a:solidFill>
                  <a:srgbClr val="66686A"/>
                </a:solidFill>
                <a:latin typeface="Raleway" panose="020B0604020202020204" charset="0"/>
              </a:rPr>
              <a:t>4 o más</a:t>
            </a:r>
          </a:p>
          <a:p>
            <a:pPr fontAlgn="ctr">
              <a:spcAft>
                <a:spcPts val="600"/>
              </a:spcAft>
            </a:pPr>
            <a:endParaRPr lang="es-ES" sz="1200">
              <a:solidFill>
                <a:srgbClr val="66686A"/>
              </a:solidFill>
              <a:latin typeface="Raleway" panose="020B0604020202020204" charset="0"/>
            </a:endParaRP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8442CFF7-4DF8-4FC9-AC66-39F1BAD5DA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613562" y="1360057"/>
            <a:ext cx="1973089" cy="50999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s-ES" sz="1000" b="1" kern="0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Nº</a:t>
            </a: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de personas que viajan (%)</a:t>
            </a: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D3E810D1-805C-4A5A-BA21-A8042AE31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43977"/>
              </p:ext>
            </p:extLst>
          </p:nvPr>
        </p:nvGraphicFramePr>
        <p:xfrm>
          <a:off x="8000280" y="2114828"/>
          <a:ext cx="51297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970">
                  <a:extLst>
                    <a:ext uri="{9D8B030D-6E8A-4147-A177-3AD203B41FA5}">
                      <a16:colId xmlns:a16="http://schemas.microsoft.com/office/drawing/2014/main" val="1326730694"/>
                    </a:ext>
                  </a:extLst>
                </a:gridCol>
              </a:tblGrid>
              <a:tr h="2483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769734"/>
                  </a:ext>
                </a:extLst>
              </a:tr>
              <a:tr h="2483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744115"/>
                  </a:ext>
                </a:extLst>
              </a:tr>
              <a:tr h="2483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091413"/>
                  </a:ext>
                </a:extLst>
              </a:tr>
              <a:tr h="2483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720548"/>
                  </a:ext>
                </a:extLst>
              </a:tr>
            </a:tbl>
          </a:graphicData>
        </a:graphic>
      </p:graphicFrame>
      <p:pic>
        <p:nvPicPr>
          <p:cNvPr id="30" name="Picture 17" descr="Spanien">
            <a:extLst>
              <a:ext uri="{FF2B5EF4-FFF2-40B4-BE49-F238E27FC236}">
                <a16:creationId xmlns:a16="http://schemas.microsoft.com/office/drawing/2014/main" id="{A0ACCBBA-8B5A-4FF7-B24A-F382DE6A3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075" y="1815607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">
            <a:extLst>
              <a:ext uri="{FF2B5EF4-FFF2-40B4-BE49-F238E27FC236}">
                <a16:creationId xmlns:a16="http://schemas.microsoft.com/office/drawing/2014/main" id="{519E4D16-19EA-4417-8FF6-8BB01A058469}"/>
              </a:ext>
            </a:extLst>
          </p:cNvPr>
          <p:cNvSpPr/>
          <p:nvPr/>
        </p:nvSpPr>
        <p:spPr>
          <a:xfrm>
            <a:off x="6613563" y="3697822"/>
            <a:ext cx="2164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¿Cuántas personas viajáis (incluyéndote a ti?</a:t>
            </a:r>
          </a:p>
        </p:txBody>
      </p:sp>
    </p:spTree>
    <p:extLst>
      <p:ext uri="{BB962C8B-B14F-4D97-AF65-F5344CB8AC3E}">
        <p14:creationId xmlns:p14="http://schemas.microsoft.com/office/powerpoint/2010/main" val="422106897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  <a:defRPr b="0" i="0"/>
            </a:pPr>
            <a:fld id="{5DAFF977-44E0-403A-BD59-6E75C395FFB7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  <a:defRPr b="0" i="0"/>
              </a:pPr>
              <a:t>23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67DC0-E78B-412A-9AB4-151D6DFA4293}"/>
              </a:ext>
            </a:extLst>
          </p:cNvPr>
          <p:cNvSpPr/>
          <p:nvPr/>
        </p:nvSpPr>
        <p:spPr>
          <a:xfrm>
            <a:off x="247650" y="980343"/>
            <a:ext cx="3105150" cy="349769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s-ES" sz="1600" b="1">
              <a:solidFill>
                <a:srgbClr val="002060"/>
              </a:solidFill>
              <a:latin typeface="Raleway" panose="020B0003030101060003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2FFEAEF-C756-4940-AD84-6DC1C7B12CE9}"/>
              </a:ext>
            </a:extLst>
          </p:cNvPr>
          <p:cNvSpPr/>
          <p:nvPr/>
        </p:nvSpPr>
        <p:spPr>
          <a:xfrm>
            <a:off x="3853787" y="1762176"/>
            <a:ext cx="4306145" cy="271585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solidFill>
                <a:srgbClr val="66686A"/>
              </a:solidFill>
              <a:latin typeface="Raleway" panose="020B0604020202020204" charset="0"/>
            </a:endParaRPr>
          </a:p>
        </p:txBody>
      </p:sp>
      <p:pic>
        <p:nvPicPr>
          <p:cNvPr id="17" name="Picture 4" descr="Europäische-Union">
            <a:extLst>
              <a:ext uri="{FF2B5EF4-FFF2-40B4-BE49-F238E27FC236}">
                <a16:creationId xmlns:a16="http://schemas.microsoft.com/office/drawing/2014/main" id="{A1FCB310-4C1A-4305-86F2-2EEE277C7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98" y="1054701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17" descr="Spanien">
            <a:extLst>
              <a:ext uri="{FF2B5EF4-FFF2-40B4-BE49-F238E27FC236}">
                <a16:creationId xmlns:a16="http://schemas.microsoft.com/office/drawing/2014/main" id="{BB1A794F-FE8A-41B4-81F6-59F7923E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0526" y="1054701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2512115-E02E-4BE1-8A50-92168FA202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6779" y="4893542"/>
            <a:ext cx="3670110" cy="249958"/>
          </a:xfrm>
          <a:prstGeom prst="rect">
            <a:avLst/>
          </a:prstGeom>
        </p:spPr>
      </p:pic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F80F5096-3063-4C6B-9319-C956576A85A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0307" y="178715"/>
            <a:ext cx="8245480" cy="45776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>
                <a:solidFill>
                  <a:schemeClr val="bg1"/>
                </a:solidFill>
              </a:rPr>
              <a:t>Los españoles utilizarán mayoritariamente el coche para viajar hasta su destino de vacaciones este verano, seguido de avión y tren como medios más populares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10C781D-62B4-4A65-9150-A1A0DC55C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852956"/>
              </p:ext>
            </p:extLst>
          </p:nvPr>
        </p:nvGraphicFramePr>
        <p:xfrm>
          <a:off x="326926" y="1308972"/>
          <a:ext cx="1860045" cy="28541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0045">
                  <a:extLst>
                    <a:ext uri="{9D8B030D-6E8A-4147-A177-3AD203B41FA5}">
                      <a16:colId xmlns:a16="http://schemas.microsoft.com/office/drawing/2014/main" val="2632822023"/>
                    </a:ext>
                  </a:extLst>
                </a:gridCol>
              </a:tblGrid>
              <a:tr h="24859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Coche particular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738841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Avión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262953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Tren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709252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Bus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060994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Conche de alquiler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799711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Barco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591992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Bicicleta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231085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Autocaravana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232206"/>
                  </a:ext>
                </a:extLst>
              </a:tr>
              <a:tr h="3682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Alquiler de coche</a:t>
                      </a:r>
                      <a:r>
                        <a:rPr lang="es-ES" sz="110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entre particulares</a:t>
                      </a:r>
                      <a:endParaRPr lang="es-ES" sz="110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274491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Carpooling</a:t>
                      </a:r>
                      <a:endParaRPr lang="es-ES" sz="110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519462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Moto</a:t>
                      </a:r>
                      <a:endParaRPr lang="es-ES" sz="110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521429"/>
                  </a:ext>
                </a:extLst>
              </a:tr>
            </a:tbl>
          </a:graphicData>
        </a:graphic>
      </p:graphicFrame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181C511F-B7D5-4F55-9D1C-63B01549839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9496" y="996307"/>
            <a:ext cx="2340000" cy="31266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Transporte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DE908ECB-4DED-4AB6-839E-986EB78AAF82}"/>
              </a:ext>
            </a:extLst>
          </p:cNvPr>
          <p:cNvSpPr/>
          <p:nvPr/>
        </p:nvSpPr>
        <p:spPr>
          <a:xfrm>
            <a:off x="247651" y="4147138"/>
            <a:ext cx="2870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¿Qué medio de transporte utilizará este verano para ir a su destino de vacaciones</a:t>
            </a:r>
            <a:r>
              <a:rPr lang="es-ES" sz="800" i="1">
                <a:latin typeface="Raleway" panose="020B0604020202020204" charset="0"/>
              </a:rPr>
              <a:t>?</a:t>
            </a:r>
            <a:endParaRPr lang="es-ES" sz="900" i="1">
              <a:latin typeface="Raleway" panose="020B060402020202020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E5815D4-7804-445F-B35B-FBEB6BD285BE}"/>
              </a:ext>
            </a:extLst>
          </p:cNvPr>
          <p:cNvGraphicFramePr>
            <a:graphicFrameLocks noGrp="1"/>
          </p:cNvGraphicFramePr>
          <p:nvPr/>
        </p:nvGraphicFramePr>
        <p:xfrm>
          <a:off x="2047633" y="1286239"/>
          <a:ext cx="957943" cy="288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514">
                  <a:extLst>
                    <a:ext uri="{9D8B030D-6E8A-4147-A177-3AD203B41FA5}">
                      <a16:colId xmlns:a16="http://schemas.microsoft.com/office/drawing/2014/main" val="123659331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803926569"/>
                    </a:ext>
                  </a:extLst>
                </a:gridCol>
              </a:tblGrid>
              <a:tr h="2518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25012"/>
                  </a:ext>
                </a:extLst>
              </a:tr>
              <a:tr h="2518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360219"/>
                  </a:ext>
                </a:extLst>
              </a:tr>
              <a:tr h="2518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7599"/>
                  </a:ext>
                </a:extLst>
              </a:tr>
              <a:tr h="21639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534156"/>
                  </a:ext>
                </a:extLst>
              </a:tr>
              <a:tr h="2518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217726"/>
                  </a:ext>
                </a:extLst>
              </a:tr>
              <a:tr h="2518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effectLst/>
                          <a:latin typeface="Raleway" panose="020B060402020202020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576897"/>
                  </a:ext>
                </a:extLst>
              </a:tr>
              <a:tr h="2518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0050"/>
                          </a:solidFill>
                          <a:effectLst/>
                          <a:latin typeface="Raleway" panose="020B060402020202020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364661"/>
                  </a:ext>
                </a:extLst>
              </a:tr>
              <a:tr h="2518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429076"/>
                  </a:ext>
                </a:extLst>
              </a:tr>
              <a:tr h="3531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580054"/>
                  </a:ext>
                </a:extLst>
              </a:tr>
              <a:tr h="2518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268177"/>
                  </a:ext>
                </a:extLst>
              </a:tr>
              <a:tr h="2518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987316"/>
                  </a:ext>
                </a:extLst>
              </a:tr>
            </a:tbl>
          </a:graphicData>
        </a:graphic>
      </p:graphicFrame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53B7974E-E937-47C8-9738-2E9C0ED2846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58385" y="1783403"/>
            <a:ext cx="4536000" cy="31266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Criterios de selección del medio de transporte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CDC0837-2BED-4FC1-85D0-E2E35F220341}"/>
              </a:ext>
            </a:extLst>
          </p:cNvPr>
          <p:cNvGraphicFramePr>
            <a:graphicFrameLocks noGrp="1"/>
          </p:cNvGraphicFramePr>
          <p:nvPr/>
        </p:nvGraphicFramePr>
        <p:xfrm>
          <a:off x="3945633" y="2125686"/>
          <a:ext cx="3152322" cy="2012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2322">
                  <a:extLst>
                    <a:ext uri="{9D8B030D-6E8A-4147-A177-3AD203B41FA5}">
                      <a16:colId xmlns:a16="http://schemas.microsoft.com/office/drawing/2014/main" val="1056531903"/>
                    </a:ext>
                  </a:extLst>
                </a:gridCol>
              </a:tblGrid>
              <a:tr h="4025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Más conveniente para llegar al destino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28915"/>
                  </a:ext>
                </a:extLst>
              </a:tr>
              <a:tr h="4025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Suelo usar este</a:t>
                      </a:r>
                      <a:r>
                        <a:rPr lang="es-ES" sz="110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medio de transporte</a:t>
                      </a:r>
                      <a:endParaRPr lang="es-ES" sz="110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668760"/>
                  </a:ext>
                </a:extLst>
              </a:tr>
              <a:tr h="4025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Más económico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095368"/>
                  </a:ext>
                </a:extLst>
              </a:tr>
              <a:tr h="4025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Menor riesgo de infección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904955"/>
                  </a:ext>
                </a:extLst>
              </a:tr>
              <a:tr h="4025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Menor riesgo de infectar a otras personas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28054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6006EFE4-5BE7-4EAC-9C27-8B46847AFA2B}"/>
              </a:ext>
            </a:extLst>
          </p:cNvPr>
          <p:cNvGraphicFramePr>
            <a:graphicFrameLocks noGrp="1"/>
          </p:cNvGraphicFramePr>
          <p:nvPr/>
        </p:nvGraphicFramePr>
        <p:xfrm>
          <a:off x="6719509" y="2138228"/>
          <a:ext cx="1153604" cy="2012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129">
                  <a:extLst>
                    <a:ext uri="{9D8B030D-6E8A-4147-A177-3AD203B41FA5}">
                      <a16:colId xmlns:a16="http://schemas.microsoft.com/office/drawing/2014/main" val="1913065358"/>
                    </a:ext>
                  </a:extLst>
                </a:gridCol>
                <a:gridCol w="583475">
                  <a:extLst>
                    <a:ext uri="{9D8B030D-6E8A-4147-A177-3AD203B41FA5}">
                      <a16:colId xmlns:a16="http://schemas.microsoft.com/office/drawing/2014/main" val="4012011372"/>
                    </a:ext>
                  </a:extLst>
                </a:gridCol>
              </a:tblGrid>
              <a:tr h="4025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592960"/>
                  </a:ext>
                </a:extLst>
              </a:tr>
              <a:tr h="4025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193853"/>
                  </a:ext>
                </a:extLst>
              </a:tr>
              <a:tr h="4025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571171"/>
                  </a:ext>
                </a:extLst>
              </a:tr>
              <a:tr h="4025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896620"/>
                  </a:ext>
                </a:extLst>
              </a:tr>
              <a:tr h="4025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04140"/>
                  </a:ext>
                </a:extLst>
              </a:tr>
            </a:tbl>
          </a:graphicData>
        </a:graphic>
      </p:graphicFrame>
      <p:sp>
        <p:nvSpPr>
          <p:cNvPr id="30" name="Rectangle 1">
            <a:extLst>
              <a:ext uri="{FF2B5EF4-FFF2-40B4-BE49-F238E27FC236}">
                <a16:creationId xmlns:a16="http://schemas.microsoft.com/office/drawing/2014/main" id="{C67B3E22-EC72-46D5-9B07-338C51631553}"/>
              </a:ext>
            </a:extLst>
          </p:cNvPr>
          <p:cNvSpPr/>
          <p:nvPr/>
        </p:nvSpPr>
        <p:spPr>
          <a:xfrm>
            <a:off x="3853787" y="420751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¿Por qué va a elegir este medio de transporte? Porque:</a:t>
            </a:r>
          </a:p>
        </p:txBody>
      </p:sp>
      <p:pic>
        <p:nvPicPr>
          <p:cNvPr id="31" name="Picture 4" descr="Europäische-Union">
            <a:extLst>
              <a:ext uri="{FF2B5EF4-FFF2-40B4-BE49-F238E27FC236}">
                <a16:creationId xmlns:a16="http://schemas.microsoft.com/office/drawing/2014/main" id="{BA2D4820-79F7-45BB-A8BB-0E57953BE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90" y="1976339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17" descr="Spanien">
            <a:extLst>
              <a:ext uri="{FF2B5EF4-FFF2-40B4-BE49-F238E27FC236}">
                <a16:creationId xmlns:a16="http://schemas.microsoft.com/office/drawing/2014/main" id="{1E0338C8-B2C0-409F-80CE-E064825F1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2481" y="1976339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292201EB-484B-4316-B004-FF96B693C2B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781301" y="1001019"/>
            <a:ext cx="4378632" cy="45776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>
                <a:solidFill>
                  <a:schemeClr val="bg1"/>
                </a:solidFill>
              </a:rPr>
              <a:t>El medio de transporte elegido depende del destino, pero también pesa evitar el riesgo de infección</a:t>
            </a:r>
          </a:p>
        </p:txBody>
      </p:sp>
    </p:spTree>
    <p:extLst>
      <p:ext uri="{BB962C8B-B14F-4D97-AF65-F5344CB8AC3E}">
        <p14:creationId xmlns:p14="http://schemas.microsoft.com/office/powerpoint/2010/main" val="12462337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867DC0-E78B-412A-9AB4-151D6DFA4293}"/>
              </a:ext>
            </a:extLst>
          </p:cNvPr>
          <p:cNvSpPr/>
          <p:nvPr/>
        </p:nvSpPr>
        <p:spPr>
          <a:xfrm>
            <a:off x="3357639" y="1139889"/>
            <a:ext cx="4331051" cy="329556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s-ES" sz="1600" b="1">
              <a:solidFill>
                <a:srgbClr val="002060"/>
              </a:solidFill>
              <a:latin typeface="Raleway" panose="020B0003030101060003" pitchFamily="34" charset="0"/>
            </a:endParaRPr>
          </a:p>
        </p:txBody>
      </p:sp>
      <p:pic>
        <p:nvPicPr>
          <p:cNvPr id="17" name="Picture 4" descr="Europäische-Union">
            <a:extLst>
              <a:ext uri="{FF2B5EF4-FFF2-40B4-BE49-F238E27FC236}">
                <a16:creationId xmlns:a16="http://schemas.microsoft.com/office/drawing/2014/main" id="{A1FCB310-4C1A-4305-86F2-2EEE277C7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65" y="1605370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17" descr="Spanien">
            <a:extLst>
              <a:ext uri="{FF2B5EF4-FFF2-40B4-BE49-F238E27FC236}">
                <a16:creationId xmlns:a16="http://schemas.microsoft.com/office/drawing/2014/main" id="{BB1A794F-FE8A-41B4-81F6-59F7923E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526" y="1605370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2512115-E02E-4BE1-8A50-92168FA202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1873" y="4823108"/>
            <a:ext cx="3670110" cy="249958"/>
          </a:xfrm>
          <a:prstGeom prst="rect">
            <a:avLst/>
          </a:prstGeom>
        </p:spPr>
      </p:pic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34A95674-D85F-479C-BF32-93FF5CC4B26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49666" y="1203729"/>
            <a:ext cx="3780000" cy="31266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TIPO de alojamiento preferido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33A6FEDC-D990-49F9-9643-383C5D1DF47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1743" y="70434"/>
            <a:ext cx="7446947" cy="101457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>
                <a:solidFill>
                  <a:schemeClr val="bg1"/>
                </a:solidFill>
              </a:rPr>
              <a:t>Los hoteles siguen siendo el tipo de alojamiento preferido entre los veraneantes, seguido POR LAS VIVIENDAS DE ALQUILER VACACIONAL, y LAS CASAS DE AMIGOS Y FAMILIARES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925C372-F9B0-4CB6-A7FA-C6BD43DEA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79900"/>
              </p:ext>
            </p:extLst>
          </p:nvPr>
        </p:nvGraphicFramePr>
        <p:xfrm>
          <a:off x="3439905" y="1852510"/>
          <a:ext cx="2389542" cy="2226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542">
                  <a:extLst>
                    <a:ext uri="{9D8B030D-6E8A-4147-A177-3AD203B41FA5}">
                      <a16:colId xmlns:a16="http://schemas.microsoft.com/office/drawing/2014/main" val="3389957451"/>
                    </a:ext>
                  </a:extLst>
                </a:gridCol>
              </a:tblGrid>
              <a:tr h="427109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Hotel</a:t>
                      </a:r>
                    </a:p>
                  </a:txBody>
                  <a:tcPr marL="7297" marR="7297" marT="72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050045"/>
                  </a:ext>
                </a:extLst>
              </a:tr>
              <a:tr h="427109">
                <a:tc>
                  <a:txBody>
                    <a:bodyPr/>
                    <a:lstStyle/>
                    <a:p>
                      <a:pPr marL="0" lvl="0" algn="l" defTabSz="924282" rtl="0" eaLnBrk="1" fontAlgn="t" latinLnBrk="0" hangingPunct="1">
                        <a:defRPr b="0" i="0"/>
                      </a:pPr>
                      <a:r>
                        <a:rPr lang="es-ES" sz="12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Alquilar una casa o apartamento</a:t>
                      </a:r>
                    </a:p>
                  </a:txBody>
                  <a:tcPr marL="7297" marR="7297" marT="72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70016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lang="es-ES" sz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Casa de unos amigos/la familia o en su propia casa de vacaciones</a:t>
                      </a:r>
                    </a:p>
                  </a:txBody>
                  <a:tcPr marL="7297" marR="7297" marT="72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148470"/>
                  </a:ext>
                </a:extLst>
              </a:tr>
              <a:tr h="427109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lang="es-ES" sz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Casa de huéspedes</a:t>
                      </a:r>
                    </a:p>
                  </a:txBody>
                  <a:tcPr marL="7297" marR="7297" marT="72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228269"/>
                  </a:ext>
                </a:extLst>
              </a:tr>
              <a:tr h="427109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lang="es-ES" sz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Camping</a:t>
                      </a:r>
                    </a:p>
                  </a:txBody>
                  <a:tcPr marL="7297" marR="7297" marT="72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488017"/>
                  </a:ext>
                </a:extLst>
              </a:tr>
            </a:tbl>
          </a:graphicData>
        </a:graphic>
      </p:graphicFrame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64554FA8-C863-4DA0-9275-767737C18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44680"/>
              </p:ext>
            </p:extLst>
          </p:nvPr>
        </p:nvGraphicFramePr>
        <p:xfrm>
          <a:off x="6128489" y="1814075"/>
          <a:ext cx="1086147" cy="2226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381">
                  <a:extLst>
                    <a:ext uri="{9D8B030D-6E8A-4147-A177-3AD203B41FA5}">
                      <a16:colId xmlns:a16="http://schemas.microsoft.com/office/drawing/2014/main" val="1621796509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577720687"/>
                    </a:ext>
                  </a:extLst>
                </a:gridCol>
              </a:tblGrid>
              <a:tr h="4271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044477"/>
                  </a:ext>
                </a:extLst>
              </a:tr>
              <a:tr h="4271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699521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928730"/>
                  </a:ext>
                </a:extLst>
              </a:tr>
              <a:tr h="4271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0050"/>
                          </a:solidFill>
                          <a:effectLst/>
                          <a:latin typeface="Raleway" panose="020B060402020202020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405578"/>
                  </a:ext>
                </a:extLst>
              </a:tr>
              <a:tr h="4271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0050"/>
                          </a:solidFill>
                          <a:effectLst/>
                          <a:latin typeface="Raleway" panose="020B060402020202020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201594"/>
                  </a:ext>
                </a:extLst>
              </a:tr>
            </a:tbl>
          </a:graphicData>
        </a:graphic>
      </p:graphicFrame>
      <p:sp>
        <p:nvSpPr>
          <p:cNvPr id="39" name="Rectangle 13">
            <a:extLst>
              <a:ext uri="{FF2B5EF4-FFF2-40B4-BE49-F238E27FC236}">
                <a16:creationId xmlns:a16="http://schemas.microsoft.com/office/drawing/2014/main" id="{363E001F-6B8F-479B-B6AC-8C8737C2DA90}"/>
              </a:ext>
            </a:extLst>
          </p:cNvPr>
          <p:cNvSpPr/>
          <p:nvPr/>
        </p:nvSpPr>
        <p:spPr>
          <a:xfrm>
            <a:off x="3325525" y="4066126"/>
            <a:ext cx="3804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En relación con sus alojamientos durante su viaje de verano en 2021, principalmente tiene intención de alojarse en:</a:t>
            </a:r>
          </a:p>
        </p:txBody>
      </p:sp>
    </p:spTree>
    <p:extLst>
      <p:ext uri="{BB962C8B-B14F-4D97-AF65-F5344CB8AC3E}">
        <p14:creationId xmlns:p14="http://schemas.microsoft.com/office/powerpoint/2010/main" val="88512324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>
            <p:custDataLst>
              <p:tags r:id="rId1"/>
            </p:custDataLst>
          </p:nvPr>
        </p:nvSpPr>
        <p:spPr>
          <a:xfrm>
            <a:off x="292957" y="465553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  <a:defRPr b="0" i="0"/>
            </a:pPr>
            <a:fld id="{5DAFF977-44E0-403A-BD59-6E75C395FFB7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  <a:defRPr b="0" i="0"/>
              </a:pPr>
              <a:t>25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A2512115-E02E-4BE1-8A50-92168FA202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6779" y="4893542"/>
            <a:ext cx="3670110" cy="249958"/>
          </a:xfrm>
          <a:prstGeom prst="rect">
            <a:avLst/>
          </a:prstGeom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48A6F333-7455-4C3D-9FE5-A8655D8AFECD}"/>
              </a:ext>
            </a:extLst>
          </p:cNvPr>
          <p:cNvSpPr/>
          <p:nvPr/>
        </p:nvSpPr>
        <p:spPr>
          <a:xfrm>
            <a:off x="3265763" y="921758"/>
            <a:ext cx="4726434" cy="3495442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Reunirme con la familia y amigos</a:t>
            </a:r>
          </a:p>
          <a:p>
            <a:pPr fontAlgn="ctr"/>
            <a:endParaRPr lang="es-ES" sz="1100">
              <a:solidFill>
                <a:srgbClr val="66686A"/>
              </a:solidFill>
              <a:latin typeface="Raleway" panose="020B0604020202020204" charset="0"/>
            </a:endParaRPr>
          </a:p>
          <a:p>
            <a:pPr fontAlgn="ctr"/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Descanso y paz mental</a:t>
            </a:r>
          </a:p>
          <a:p>
            <a:pPr fontAlgn="ctr"/>
            <a:endParaRPr lang="es-ES" sz="1100">
              <a:solidFill>
                <a:srgbClr val="66686A"/>
              </a:solidFill>
              <a:latin typeface="Raleway" panose="020B0604020202020204" charset="0"/>
            </a:endParaRPr>
          </a:p>
          <a:p>
            <a:pPr fontAlgn="ctr"/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Descubrir nuevas culturas y disfrutar </a:t>
            </a:r>
          </a:p>
          <a:p>
            <a:pPr fontAlgn="ctr"/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de un cambio de escenario total</a:t>
            </a:r>
          </a:p>
          <a:p>
            <a:pPr fontAlgn="ctr"/>
            <a:endParaRPr lang="es-ES" sz="1100">
              <a:solidFill>
                <a:srgbClr val="66686A"/>
              </a:solidFill>
              <a:latin typeface="Raleway" panose="020B0604020202020204" charset="0"/>
            </a:endParaRPr>
          </a:p>
          <a:p>
            <a:pPr fontAlgn="ctr"/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Tomarme tiempo para leer y aprender </a:t>
            </a:r>
          </a:p>
          <a:p>
            <a:pPr fontAlgn="ctr"/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algo nuevo</a:t>
            </a:r>
          </a:p>
          <a:p>
            <a:pPr fontAlgn="ctr"/>
            <a:endParaRPr lang="es-ES" sz="1100">
              <a:solidFill>
                <a:srgbClr val="66686A"/>
              </a:solidFill>
              <a:latin typeface="Raleway" panose="020B0604020202020204" charset="0"/>
            </a:endParaRPr>
          </a:p>
          <a:p>
            <a:pPr fontAlgn="ctr"/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Disfrutar  de mi casa</a:t>
            </a:r>
          </a:p>
          <a:p>
            <a:pPr fontAlgn="ctr"/>
            <a:endParaRPr lang="es-ES" sz="1100">
              <a:solidFill>
                <a:srgbClr val="66686A"/>
              </a:solidFill>
              <a:latin typeface="Raleway" panose="020B0604020202020204" charset="0"/>
            </a:endParaRPr>
          </a:p>
          <a:p>
            <a:pPr fontAlgn="ctr"/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Hacer deporte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9493AC8E-81BF-4DCC-BE1D-A58CC13900A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40799" y="1070891"/>
            <a:ext cx="2995818" cy="20455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endParaRPr lang="es-ES" sz="1000" b="1" kern="0">
              <a:solidFill>
                <a:schemeClr val="bg1">
                  <a:lumMod val="50000"/>
                </a:schemeClr>
              </a:solidFill>
              <a:latin typeface="Raleway" panose="020B060402020202020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F2C72E0-699E-4586-9D47-7C2143199D6E}"/>
              </a:ext>
            </a:extLst>
          </p:cNvPr>
          <p:cNvSpPr/>
          <p:nvPr/>
        </p:nvSpPr>
        <p:spPr>
          <a:xfrm>
            <a:off x="3240799" y="4016424"/>
            <a:ext cx="4602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solidFill>
                  <a:srgbClr val="222223"/>
                </a:solidFill>
                <a:latin typeface="Raleway" panose="020B0604020202020204" charset="0"/>
              </a:rPr>
              <a:t>Cuando piensas en la vacaciones de verano 2021 ideales, ¿qué es lo que más te gustaría hacer? </a:t>
            </a:r>
            <a:r>
              <a:rPr lang="es-ES" sz="900" b="1" kern="0">
                <a:solidFill>
                  <a:srgbClr val="C00000"/>
                </a:solidFill>
                <a:latin typeface="Raleway" panose="020B0604020202020204" charset="0"/>
              </a:rPr>
              <a:t>Ideal </a:t>
            </a:r>
            <a:r>
              <a:rPr lang="es-ES" sz="900" i="1">
                <a:solidFill>
                  <a:srgbClr val="222223"/>
                </a:solidFill>
                <a:latin typeface="Raleway" panose="020B0604020202020204" charset="0"/>
              </a:rPr>
              <a:t>¿Y que lo que realmente crees que harás? </a:t>
            </a:r>
            <a:r>
              <a:rPr lang="es-ES" sz="900" b="1" i="1">
                <a:solidFill>
                  <a:srgbClr val="C00000"/>
                </a:solidFill>
                <a:latin typeface="Raleway" panose="020B0604020202020204" charset="0"/>
              </a:rPr>
              <a:t>realizable</a:t>
            </a:r>
            <a:endParaRPr lang="es-ES" sz="900" b="1">
              <a:solidFill>
                <a:srgbClr val="C00000"/>
              </a:solidFill>
            </a:endParaRPr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D6AA3AB3-0B55-425A-AFDA-307A7E8A9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823613"/>
              </p:ext>
            </p:extLst>
          </p:nvPr>
        </p:nvGraphicFramePr>
        <p:xfrm>
          <a:off x="6244847" y="1496736"/>
          <a:ext cx="1598330" cy="2034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758">
                  <a:extLst>
                    <a:ext uri="{9D8B030D-6E8A-4147-A177-3AD203B41FA5}">
                      <a16:colId xmlns:a16="http://schemas.microsoft.com/office/drawing/2014/main" val="2583480279"/>
                    </a:ext>
                  </a:extLst>
                </a:gridCol>
                <a:gridCol w="805572">
                  <a:extLst>
                    <a:ext uri="{9D8B030D-6E8A-4147-A177-3AD203B41FA5}">
                      <a16:colId xmlns:a16="http://schemas.microsoft.com/office/drawing/2014/main" val="4101400978"/>
                    </a:ext>
                  </a:extLst>
                </a:gridCol>
              </a:tblGrid>
              <a:tr h="350661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730193"/>
                  </a:ext>
                </a:extLst>
              </a:tr>
              <a:tr h="382211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141576"/>
                  </a:ext>
                </a:extLst>
              </a:tr>
              <a:tr h="358184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638347"/>
                  </a:ext>
                </a:extLst>
              </a:tr>
              <a:tr h="535095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958914"/>
                  </a:ext>
                </a:extLst>
              </a:tr>
              <a:tr h="408177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355501"/>
                  </a:ext>
                </a:extLst>
              </a:tr>
            </a:tbl>
          </a:graphicData>
        </a:graphic>
      </p:graphicFrame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2F5539E4-A4CA-41A4-8C75-4B0295C6FF2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49029" y="1068207"/>
            <a:ext cx="3723764" cy="20455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Actividades durante LAS </a:t>
            </a:r>
            <a:r>
              <a:rPr lang="es-ES" sz="1000" b="1" kern="0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VACAcIONES</a:t>
            </a: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DE VERANO  (%) 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CA029078-E1C2-4D4A-A391-E0F230A097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367484" y="1349364"/>
            <a:ext cx="2995818" cy="20455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Ideal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DA0E13D-04E2-490F-832E-3256904DECAD}"/>
              </a:ext>
            </a:extLst>
          </p:cNvPr>
          <p:cNvSpPr/>
          <p:nvPr/>
        </p:nvSpPr>
        <p:spPr>
          <a:xfrm>
            <a:off x="60563" y="921758"/>
            <a:ext cx="30578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kern="0" cap="all">
                <a:solidFill>
                  <a:schemeClr val="bg1"/>
                </a:solidFill>
                <a:latin typeface="Raleway" panose="020B0003030101060003" pitchFamily="34" charset="0"/>
              </a:rPr>
              <a:t>DESCUBRIR NUEVAS CULTURAS Y DESTINOS ES EL ANHELO MENOS REALIZABLE PARA LOS ENCUESTADOS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6543A1CC-65EE-456C-9F70-F35E6C3FB19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972792" y="1345716"/>
            <a:ext cx="2995818" cy="20455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REALIZABLE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5762A01-A6C6-4C0F-BB8F-3D0AF565D941}"/>
              </a:ext>
            </a:extLst>
          </p:cNvPr>
          <p:cNvSpPr/>
          <p:nvPr/>
        </p:nvSpPr>
        <p:spPr>
          <a:xfrm>
            <a:off x="57432" y="23084"/>
            <a:ext cx="7717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kern="0" cap="all">
                <a:solidFill>
                  <a:schemeClr val="bg1"/>
                </a:solidFill>
                <a:latin typeface="Raleway" panose="020B0003030101060003" pitchFamily="34" charset="0"/>
              </a:rPr>
              <a:t>Durante las vacaciones de verano reunirse con la familia y amigos, y el descanso son la principales motivaciones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045324-4C9A-4DD1-AB2D-EEC5E6CAC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44496"/>
              </p:ext>
            </p:extLst>
          </p:nvPr>
        </p:nvGraphicFramePr>
        <p:xfrm>
          <a:off x="6249967" y="3514954"/>
          <a:ext cx="1598330" cy="408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758">
                  <a:extLst>
                    <a:ext uri="{9D8B030D-6E8A-4147-A177-3AD203B41FA5}">
                      <a16:colId xmlns:a16="http://schemas.microsoft.com/office/drawing/2014/main" val="4097928305"/>
                    </a:ext>
                  </a:extLst>
                </a:gridCol>
                <a:gridCol w="805572">
                  <a:extLst>
                    <a:ext uri="{9D8B030D-6E8A-4147-A177-3AD203B41FA5}">
                      <a16:colId xmlns:a16="http://schemas.microsoft.com/office/drawing/2014/main" val="510003007"/>
                    </a:ext>
                  </a:extLst>
                </a:gridCol>
              </a:tblGrid>
              <a:tr h="408177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228630"/>
                  </a:ext>
                </a:extLst>
              </a:tr>
            </a:tbl>
          </a:graphicData>
        </a:graphic>
      </p:graphicFrame>
      <p:pic>
        <p:nvPicPr>
          <p:cNvPr id="18" name="Picture 17" descr="Spanien">
            <a:extLst>
              <a:ext uri="{FF2B5EF4-FFF2-40B4-BE49-F238E27FC236}">
                <a16:creationId xmlns:a16="http://schemas.microsoft.com/office/drawing/2014/main" id="{BB1A794F-FE8A-41B4-81F6-59F7923E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6793" y="1090790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07029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26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593D08AB-268A-4ABF-9F48-4BCA2250FF6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3134" y="411510"/>
            <a:ext cx="5097771" cy="2742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b="0" i="0"/>
            </a:pPr>
            <a:r>
              <a:rPr kumimoji="0" lang="es-ES" sz="60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7. </a:t>
            </a:r>
            <a:br>
              <a:rPr/>
            </a:br>
            <a:r>
              <a:rPr kumimoji="0" lang="es-ES" sz="32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nuevas prácticas de</a:t>
            </a:r>
            <a:r>
              <a:rPr kumimoji="0" lang="es-ES" sz="3200" b="1" i="0" u="none" strike="noStrike" kern="1200" cap="all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viajes</a:t>
            </a:r>
            <a:endParaRPr kumimoji="0" lang="es-ES" sz="32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2F2936-3D22-49DA-8704-61FDC47A97B9}"/>
              </a:ext>
            </a:extLst>
          </p:cNvPr>
          <p:cNvSpPr/>
          <p:nvPr/>
        </p:nvSpPr>
        <p:spPr>
          <a:xfrm>
            <a:off x="483135" y="2355901"/>
            <a:ext cx="4665723" cy="182853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</a:t>
            </a:r>
            <a:r>
              <a:rPr lang="es-ES" sz="1600" b="1" kern="0">
                <a:solidFill>
                  <a:schemeClr val="tx2"/>
                </a:solidFill>
                <a:latin typeface="Century Gothic" panose="020B0502020202020204" pitchFamily="34" charset="0"/>
              </a:rPr>
              <a:t>Optimismo sobre la vuelta a la normalidad</a:t>
            </a:r>
            <a:endParaRPr lang="es-ES" sz="1600" b="1" kern="0">
              <a:solidFill>
                <a:srgbClr val="002060"/>
              </a:solidFill>
              <a:latin typeface="Raleway" panose="020B0003030101060003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</a:t>
            </a:r>
            <a:r>
              <a:rPr lang="es-ES" sz="1600" b="1" kern="0">
                <a:solidFill>
                  <a:schemeClr val="tx2"/>
                </a:solidFill>
                <a:latin typeface="Century Gothic" panose="020B0502020202020204" pitchFamily="34" charset="0"/>
              </a:rPr>
              <a:t>Impacto duradero en los hábitos de viaje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</a:t>
            </a:r>
            <a:r>
              <a:rPr lang="es-ES" sz="1600" b="1" kern="0">
                <a:solidFill>
                  <a:schemeClr val="tx2"/>
                </a:solidFill>
                <a:latin typeface="Century Gothic" panose="020B0502020202020204" pitchFamily="34" charset="0"/>
              </a:rPr>
              <a:t>Viaje sostenible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Trabajar en vacaciones</a:t>
            </a:r>
            <a:r>
              <a:rPr lang="es-ES"/>
              <a:t> </a:t>
            </a:r>
            <a:endParaRPr lang="es-ES" sz="1600" b="1" ker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C7BCA944-85D2-4E45-88A6-AF43DC7A8607}"/>
              </a:ext>
            </a:extLst>
          </p:cNvPr>
          <p:cNvGrpSpPr/>
          <p:nvPr/>
        </p:nvGrpSpPr>
        <p:grpSpPr>
          <a:xfrm>
            <a:off x="6965733" y="4594675"/>
            <a:ext cx="1933548" cy="355982"/>
            <a:chOff x="10239375" y="6688139"/>
            <a:chExt cx="2842245" cy="523426"/>
          </a:xfrm>
        </p:grpSpPr>
        <p:pic>
          <p:nvPicPr>
            <p:cNvPr id="12" name="Picture 10" descr="IPSOS_GAMECHANGERS_blue.png">
              <a:extLst>
                <a:ext uri="{FF2B5EF4-FFF2-40B4-BE49-F238E27FC236}">
                  <a16:creationId xmlns:a16="http://schemas.microsoft.com/office/drawing/2014/main" id="{531836E7-B8B1-4C2F-9800-27EC2CD01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13" name="Picture 11" descr="IPSOS_GAMECHANGERS_blue.png">
              <a:extLst>
                <a:ext uri="{FF2B5EF4-FFF2-40B4-BE49-F238E27FC236}">
                  <a16:creationId xmlns:a16="http://schemas.microsoft.com/office/drawing/2014/main" id="{418A4F86-5B0B-46D4-B5B3-9E942DE987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0823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27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DD3A62F-5C19-438B-BEC7-2E30F51F09EA}"/>
              </a:ext>
            </a:extLst>
          </p:cNvPr>
          <p:cNvSpPr/>
          <p:nvPr/>
        </p:nvSpPr>
        <p:spPr>
          <a:xfrm>
            <a:off x="288176" y="982379"/>
            <a:ext cx="3701434" cy="3495442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175DAEE7-9438-470D-A74A-03F2633EE40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7800" y="1110250"/>
            <a:ext cx="2995818" cy="20455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VUELTA A LA </a:t>
            </a:r>
            <a:r>
              <a:rPr lang="es-ES" sz="1000" b="1" kern="0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NORMALidAD</a:t>
            </a: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EN LOS VIAJES (%)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30F5819-0B32-40AF-90FF-DA73DC51245F}"/>
              </a:ext>
            </a:extLst>
          </p:cNvPr>
          <p:cNvSpPr/>
          <p:nvPr/>
        </p:nvSpPr>
        <p:spPr>
          <a:xfrm>
            <a:off x="229778" y="27761"/>
            <a:ext cx="3818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>
                <a:solidFill>
                  <a:schemeClr val="bg1"/>
                </a:solidFill>
                <a:latin typeface="Raleway" panose="020B0604020202020204" charset="0"/>
              </a:rPr>
              <a:t>El 73% DE ESPAÑOLES CONFÍAN EN LA NORMALIZACIÓN DE LOS VIAJES EN 2023, O ANTES</a:t>
            </a:r>
          </a:p>
        </p:txBody>
      </p:sp>
      <p:sp>
        <p:nvSpPr>
          <p:cNvPr id="11" name="Rectangle 34">
            <a:extLst>
              <a:ext uri="{FF2B5EF4-FFF2-40B4-BE49-F238E27FC236}">
                <a16:creationId xmlns:a16="http://schemas.microsoft.com/office/drawing/2014/main" id="{E7235626-5DE3-4732-9811-2CE14391DD9C}"/>
              </a:ext>
            </a:extLst>
          </p:cNvPr>
          <p:cNvSpPr/>
          <p:nvPr/>
        </p:nvSpPr>
        <p:spPr>
          <a:xfrm>
            <a:off x="288176" y="4108037"/>
            <a:ext cx="3570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¿Cuándo crees que será posible volver a viajar en condiciones “normales”, sin  necesidad  de mascarilla o de pruebas?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3E2E28C-413D-45AC-970B-3EB235F8F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2992" y="1458458"/>
            <a:ext cx="4552602" cy="25581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9AD081D-4D1F-4F52-877F-440069F282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196" y="331205"/>
            <a:ext cx="5196392" cy="1909967"/>
          </a:xfrm>
          <a:prstGeom prst="rect">
            <a:avLst/>
          </a:prstGeom>
        </p:spPr>
      </p:pic>
      <p:sp>
        <p:nvSpPr>
          <p:cNvPr id="14" name="ZoneTexte 22">
            <a:extLst>
              <a:ext uri="{FF2B5EF4-FFF2-40B4-BE49-F238E27FC236}">
                <a16:creationId xmlns:a16="http://schemas.microsoft.com/office/drawing/2014/main" id="{2421B9DB-80F8-4FD0-B1AF-B2FFA73654A1}"/>
              </a:ext>
            </a:extLst>
          </p:cNvPr>
          <p:cNvSpPr txBox="1"/>
          <p:nvPr/>
        </p:nvSpPr>
        <p:spPr>
          <a:xfrm>
            <a:off x="5339096" y="2252950"/>
            <a:ext cx="24570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>
                <a:ln>
                  <a:noFill/>
                </a:ln>
                <a:solidFill>
                  <a:srgbClr val="176BAB"/>
                </a:solidFill>
                <a:effectLst/>
                <a:uLnTx/>
                <a:uFillTx/>
                <a:latin typeface="Raleway" panose="020B0604020202020204" charset="0"/>
              </a:rPr>
              <a:t>2021   </a:t>
            </a:r>
            <a:r>
              <a:rPr kumimoji="0" lang="es-ES" sz="1100" b="1" i="0" u="none" strike="noStrike" kern="1200" cap="none" spc="0" normalizeH="0" baseline="0">
                <a:ln>
                  <a:noFill/>
                </a:ln>
                <a:solidFill>
                  <a:srgbClr val="418FAB"/>
                </a:solidFill>
                <a:effectLst/>
                <a:uLnTx/>
                <a:uFillTx/>
                <a:latin typeface="Raleway" panose="020B0604020202020204" charset="0"/>
              </a:rPr>
              <a:t>2022</a:t>
            </a:r>
            <a:r>
              <a:rPr lang="es-ES"/>
              <a:t>  </a:t>
            </a:r>
            <a:r>
              <a:rPr kumimoji="0" lang="es-ES" sz="1100" b="1" i="0" u="none" strike="noStrike" kern="1200" cap="none" spc="0" normalizeH="0" baseline="0">
                <a:ln>
                  <a:noFill/>
                </a:ln>
                <a:solidFill>
                  <a:srgbClr val="A8C2E2"/>
                </a:solidFill>
                <a:effectLst/>
                <a:uLnTx/>
                <a:uFillTx/>
                <a:latin typeface="Raleway" panose="020B0604020202020204" charset="0"/>
              </a:rPr>
              <a:t>2023</a:t>
            </a:r>
            <a:r>
              <a:rPr lang="es-ES"/>
              <a:t>  </a:t>
            </a:r>
            <a:r>
              <a:rPr kumimoji="0" lang="es-ES" sz="1100" b="1" i="0" u="none" strike="noStrike" kern="1200" cap="none" spc="0" normalizeH="0" baseline="0">
                <a:ln>
                  <a:noFill/>
                </a:ln>
                <a:solidFill>
                  <a:srgbClr val="F2B07E"/>
                </a:solidFill>
                <a:effectLst/>
                <a:uLnTx/>
                <a:uFillTx/>
                <a:latin typeface="Raleway" panose="020B0604020202020204" charset="0"/>
              </a:rPr>
              <a:t>2024</a:t>
            </a:r>
            <a:endParaRPr kumimoji="0" lang="es-ES" sz="1100" b="1" i="0" u="none" strike="noStrike" kern="1200" cap="none" spc="0" normalizeH="0" baseline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aleway" panose="020B0604020202020204" charset="0"/>
            </a:endParaRP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7692E7A9-20F9-4EF1-A883-7BDC348ED58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72794" y="2604034"/>
            <a:ext cx="4187589" cy="75546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400" b="1" kern="0" cap="none">
                <a:solidFill>
                  <a:schemeClr val="bg1"/>
                </a:solidFill>
                <a:latin typeface="Raleway" panose="020B0604020202020204" charset="0"/>
              </a:rPr>
              <a:t>La mayoría de encuestados a nivel global confían en la vuelta a la normalidad en los viajes en 2022 o 2023</a:t>
            </a:r>
          </a:p>
        </p:txBody>
      </p:sp>
    </p:spTree>
    <p:extLst>
      <p:ext uri="{BB962C8B-B14F-4D97-AF65-F5344CB8AC3E}">
        <p14:creationId xmlns:p14="http://schemas.microsoft.com/office/powerpoint/2010/main" val="197109508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32431" y="4534500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28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DD3A62F-5C19-438B-BEC7-2E30F51F09EA}"/>
              </a:ext>
            </a:extLst>
          </p:cNvPr>
          <p:cNvSpPr/>
          <p:nvPr/>
        </p:nvSpPr>
        <p:spPr>
          <a:xfrm>
            <a:off x="4080634" y="824029"/>
            <a:ext cx="4284618" cy="3495442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graphicFrame>
        <p:nvGraphicFramePr>
          <p:cNvPr id="16" name="Tableau 6">
            <a:extLst>
              <a:ext uri="{FF2B5EF4-FFF2-40B4-BE49-F238E27FC236}">
                <a16:creationId xmlns:a16="http://schemas.microsoft.com/office/drawing/2014/main" id="{0A843C81-AB61-479C-994D-7AF82CF10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583494"/>
              </p:ext>
            </p:extLst>
          </p:nvPr>
        </p:nvGraphicFramePr>
        <p:xfrm>
          <a:off x="4216057" y="1463792"/>
          <a:ext cx="2995818" cy="2381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5818">
                  <a:extLst>
                    <a:ext uri="{9D8B030D-6E8A-4147-A177-3AD203B41FA5}">
                      <a16:colId xmlns:a16="http://schemas.microsoft.com/office/drawing/2014/main" val="1984624198"/>
                    </a:ext>
                  </a:extLst>
                </a:gridCol>
              </a:tblGrid>
              <a:tr h="396861">
                <a:tc>
                  <a:txBody>
                    <a:bodyPr/>
                    <a:lstStyle/>
                    <a:p>
                      <a:pPr marL="0" algn="l" defTabSz="924282" rtl="0" eaLnBrk="1" fontAlgn="t" latinLnBrk="0" hangingPunct="1"/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Tener mejor cobertura con un seguro</a:t>
                      </a:r>
                      <a:r>
                        <a:rPr lang="es-ES" sz="1100" b="0" i="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de viajes</a:t>
                      </a:r>
                      <a:endParaRPr lang="es-E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28113"/>
                  </a:ext>
                </a:extLst>
              </a:tr>
              <a:tr h="396861">
                <a:tc>
                  <a:txBody>
                    <a:bodyPr/>
                    <a:lstStyle/>
                    <a:p>
                      <a:pPr marL="0" algn="l" defTabSz="924282" rtl="0" eaLnBrk="1" fontAlgn="t" latinLnBrk="0" hangingPunct="1"/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Cambiar</a:t>
                      </a:r>
                      <a:r>
                        <a:rPr lang="es-ES" sz="1100" b="0" i="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su destino preferido por uno que esté más cerca</a:t>
                      </a:r>
                      <a:endParaRPr lang="es-E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495947"/>
                  </a:ext>
                </a:extLst>
              </a:tr>
              <a:tr h="396861">
                <a:tc>
                  <a:txBody>
                    <a:bodyPr/>
                    <a:lstStyle/>
                    <a:p>
                      <a:pPr marL="0" algn="l" defTabSz="924282" rtl="0" eaLnBrk="1" fontAlgn="t" latinLnBrk="0" hangingPunct="1"/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Reducir la frecuencia de sus viajes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995846"/>
                  </a:ext>
                </a:extLst>
              </a:tr>
              <a:tr h="396861">
                <a:tc>
                  <a:txBody>
                    <a:bodyPr/>
                    <a:lstStyle/>
                    <a:p>
                      <a:pPr marL="0" algn="l" defTabSz="924282" rtl="0" eaLnBrk="1" fontAlgn="t" latinLnBrk="0" hangingPunct="1"/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Cambiar los hábitos de transporte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203820"/>
                  </a:ext>
                </a:extLst>
              </a:tr>
              <a:tr h="396861">
                <a:tc>
                  <a:txBody>
                    <a:bodyPr/>
                    <a:lstStyle/>
                    <a:p>
                      <a:pPr marL="0" algn="l" defTabSz="924282" rtl="0" eaLnBrk="1" fontAlgn="t" latinLnBrk="0" hangingPunct="1"/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Cambiar los hábitos</a:t>
                      </a:r>
                      <a:r>
                        <a:rPr lang="es-ES" sz="1100" b="0" i="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de alojamiento</a:t>
                      </a:r>
                      <a:endParaRPr lang="es-E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521345"/>
                  </a:ext>
                </a:extLst>
              </a:tr>
              <a:tr h="396861">
                <a:tc>
                  <a:txBody>
                    <a:bodyPr/>
                    <a:lstStyle/>
                    <a:p>
                      <a:pPr marL="0" algn="l" defTabSz="924282" rtl="0" eaLnBrk="1" fontAlgn="t" latinLnBrk="0" hangingPunct="1"/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Reducir el</a:t>
                      </a:r>
                      <a:r>
                        <a:rPr lang="es-ES" sz="1100" b="0" i="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presupuesto de los viajes</a:t>
                      </a:r>
                      <a:endParaRPr lang="es-E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272608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F3F4CCD-621E-4398-9CC2-70F367A4E3FD}"/>
              </a:ext>
            </a:extLst>
          </p:cNvPr>
          <p:cNvSpPr/>
          <p:nvPr/>
        </p:nvSpPr>
        <p:spPr>
          <a:xfrm>
            <a:off x="239676" y="92450"/>
            <a:ext cx="8905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24282">
              <a:spcBef>
                <a:spcPts val="300"/>
              </a:spcBef>
              <a:spcAft>
                <a:spcPts val="300"/>
              </a:spcAft>
              <a:defRPr/>
            </a:pPr>
            <a:r>
              <a:rPr lang="es-ES" b="1" kern="0" cap="all">
                <a:solidFill>
                  <a:schemeClr val="bg1"/>
                </a:solidFill>
                <a:latin typeface="Raleway" panose="020B0003030101060003" pitchFamily="34" charset="0"/>
              </a:rPr>
              <a:t>Los españoles están más convencidos del impacto de la pandemia en sus hábitos de vacaciones futuros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490399E-8B5D-46A4-B248-F67D17F07D3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80634" y="794264"/>
            <a:ext cx="4856742" cy="54772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/>
            </a:pPr>
            <a:r>
              <a:rPr kumimoji="0" lang="es-ES" sz="1000" b="1" i="0" u="none" strike="noStrike" kern="0" cap="all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aleway" panose="020B0604020202020204" charset="0"/>
              </a:rPr>
              <a:t>IMPACTo</a:t>
            </a:r>
            <a:r>
              <a:rPr kumimoji="0" lang="es-ES" sz="1000" b="1" i="0" u="none" strike="noStrike" kern="0" cap="all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aleway" panose="020B0604020202020204" charset="0"/>
              </a:rPr>
              <a:t> del COVID sobre hábitos de viaje en el </a:t>
            </a:r>
            <a:r>
              <a:rPr lang="es-ES" sz="1000" b="1" kern="0">
                <a:solidFill>
                  <a:prstClr val="white">
                    <a:lumMod val="50000"/>
                  </a:prstClr>
                </a:solidFill>
                <a:latin typeface="Raleway" panose="020B0604020202020204" charset="0"/>
              </a:rPr>
              <a:t>FUTURO</a:t>
            </a:r>
            <a:endParaRPr kumimoji="0" lang="es-ES" sz="1000" b="1" i="0" u="none" strike="noStrike" kern="0" cap="all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aleway" panose="020B0604020202020204" charset="0"/>
            </a:endParaRPr>
          </a:p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/>
            </a:pPr>
            <a:r>
              <a:rPr kumimoji="0" lang="es-ES" sz="1000" b="1" i="0" u="none" strike="noStrike" kern="0" cap="all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aleway" panose="020B0604020202020204" charset="0"/>
              </a:rPr>
              <a:t>(%)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62C7897-36AF-46E4-BBB8-33937DD3A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955419"/>
              </p:ext>
            </p:extLst>
          </p:nvPr>
        </p:nvGraphicFramePr>
        <p:xfrm>
          <a:off x="7074918" y="1310098"/>
          <a:ext cx="1013126" cy="2533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446">
                  <a:extLst>
                    <a:ext uri="{9D8B030D-6E8A-4147-A177-3AD203B41FA5}">
                      <a16:colId xmlns:a16="http://schemas.microsoft.com/office/drawing/2014/main" val="2919803074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4060963908"/>
                    </a:ext>
                  </a:extLst>
                </a:gridCol>
              </a:tblGrid>
              <a:tr h="422477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269114"/>
                  </a:ext>
                </a:extLst>
              </a:tr>
              <a:tr h="486515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7336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144666"/>
                  </a:ext>
                </a:extLst>
              </a:tr>
              <a:tr h="319139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8498616"/>
                  </a:ext>
                </a:extLst>
              </a:tr>
              <a:tr h="403673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243550"/>
                  </a:ext>
                </a:extLst>
              </a:tr>
              <a:tr h="422477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849414"/>
                  </a:ext>
                </a:extLst>
              </a:tr>
            </a:tbl>
          </a:graphicData>
        </a:graphic>
      </p:graphicFrame>
      <p:sp>
        <p:nvSpPr>
          <p:cNvPr id="18" name="Rectangle 1">
            <a:extLst>
              <a:ext uri="{FF2B5EF4-FFF2-40B4-BE49-F238E27FC236}">
                <a16:creationId xmlns:a16="http://schemas.microsoft.com/office/drawing/2014/main" id="{BCBC990F-356E-4E58-82DD-55D9E091517D}"/>
              </a:ext>
            </a:extLst>
          </p:cNvPr>
          <p:cNvSpPr/>
          <p:nvPr/>
        </p:nvSpPr>
        <p:spPr>
          <a:xfrm>
            <a:off x="4080634" y="3867690"/>
            <a:ext cx="4222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i="1">
                <a:solidFill>
                  <a:srgbClr val="222223"/>
                </a:solidFill>
                <a:latin typeface="Raleway" panose="020B0604020202020204" charset="0"/>
              </a:rPr>
              <a:t>¿Cree que una vez superada la pandemia de </a:t>
            </a:r>
            <a:r>
              <a:rPr kumimoji="0" lang="es-ES" sz="900" b="0" i="1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Raleway" panose="020B0604020202020204" charset="0"/>
              </a:rPr>
              <a:t>Covid-19 continuará</a:t>
            </a:r>
            <a:r>
              <a:rPr kumimoji="0" lang="es-ES" sz="900" b="0" i="1" u="none" strike="noStrike" kern="1200" cap="none" spc="0" normalizeH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Raleway" panose="020B0604020202020204" charset="0"/>
              </a:rPr>
              <a:t> el impacto sobre sus hábitos de vacaciones?</a:t>
            </a:r>
            <a:r>
              <a:rPr kumimoji="0" lang="es-ES" sz="900" b="0" i="1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Raleway" panose="020B0604020202020204" charset="0"/>
              </a:rPr>
              <a:t>…</a:t>
            </a:r>
          </a:p>
        </p:txBody>
      </p:sp>
      <p:pic>
        <p:nvPicPr>
          <p:cNvPr id="19" name="Picture 4" descr="Europäische-Union">
            <a:extLst>
              <a:ext uri="{FF2B5EF4-FFF2-40B4-BE49-F238E27FC236}">
                <a16:creationId xmlns:a16="http://schemas.microsoft.com/office/drawing/2014/main" id="{D080C1A2-0BFF-49C6-9F23-D0103C35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21" y="1129343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17" descr="Spanien">
            <a:extLst>
              <a:ext uri="{FF2B5EF4-FFF2-40B4-BE49-F238E27FC236}">
                <a16:creationId xmlns:a16="http://schemas.microsoft.com/office/drawing/2014/main" id="{6CB933AF-CE45-4F85-A750-6B4B5CF7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0512" y="1129343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6EF18F2-467B-485E-B37C-13CFC75B7F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6779" y="4893542"/>
            <a:ext cx="3670110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8411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29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6EF18F2-467B-485E-B37C-13CFC75B7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6779" y="4893542"/>
            <a:ext cx="3670110" cy="249958"/>
          </a:xfrm>
          <a:prstGeom prst="rect">
            <a:avLst/>
          </a:prstGeom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9A4FE68D-65B0-4CE1-B762-3A02B544FAC6}"/>
              </a:ext>
            </a:extLst>
          </p:cNvPr>
          <p:cNvSpPr/>
          <p:nvPr/>
        </p:nvSpPr>
        <p:spPr>
          <a:xfrm>
            <a:off x="1438328" y="761398"/>
            <a:ext cx="7078753" cy="381707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BEE091-C56B-4DD6-ABB4-96258EE3F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68646"/>
              </p:ext>
            </p:extLst>
          </p:nvPr>
        </p:nvGraphicFramePr>
        <p:xfrm>
          <a:off x="1591949" y="1067785"/>
          <a:ext cx="5923552" cy="3361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3552">
                  <a:extLst>
                    <a:ext uri="{9D8B030D-6E8A-4147-A177-3AD203B41FA5}">
                      <a16:colId xmlns:a16="http://schemas.microsoft.com/office/drawing/2014/main" val="1387511581"/>
                    </a:ext>
                  </a:extLst>
                </a:gridCol>
              </a:tblGrid>
              <a:tr h="252436">
                <a:tc>
                  <a:txBody>
                    <a:bodyPr/>
                    <a:lstStyle/>
                    <a:p>
                      <a:pPr marL="0" algn="l" defTabSz="924282" rtl="0" eaLnBrk="1" fontAlgn="t" latinLnBrk="0" hangingPunct="1"/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Utilizar</a:t>
                      </a:r>
                      <a:r>
                        <a:rPr lang="es-ES" sz="1100" b="0" i="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taza /botella de agua reutilizable</a:t>
                      </a:r>
                      <a:endParaRPr lang="es-E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67602"/>
                  </a:ext>
                </a:extLst>
              </a:tr>
              <a:tr h="252436">
                <a:tc>
                  <a:txBody>
                    <a:bodyPr/>
                    <a:lstStyle/>
                    <a:p>
                      <a:pPr marL="0" algn="l" defTabSz="924282" rtl="0" eaLnBrk="1" fontAlgn="t" latinLnBrk="0" hangingPunct="1"/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Adoptar</a:t>
                      </a:r>
                      <a:r>
                        <a:rPr lang="es-ES" sz="1100" b="0" i="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comportamientos útiles para no agotar los recursos locales</a:t>
                      </a:r>
                      <a:endParaRPr lang="es-E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765875"/>
                  </a:ext>
                </a:extLst>
              </a:tr>
              <a:tr h="252436">
                <a:tc>
                  <a:txBody>
                    <a:bodyPr/>
                    <a:lstStyle/>
                    <a:p>
                      <a:pPr marL="0" algn="l" defTabSz="924282" rtl="0" eaLnBrk="1" fontAlgn="t" latinLnBrk="0" hangingPunct="1"/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Comer y comprar en negocios</a:t>
                      </a:r>
                      <a:r>
                        <a:rPr lang="es-ES" sz="1100" b="0" i="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locales</a:t>
                      </a:r>
                      <a:endParaRPr lang="es-E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351031"/>
                  </a:ext>
                </a:extLst>
              </a:tr>
              <a:tr h="252436">
                <a:tc>
                  <a:txBody>
                    <a:bodyPr/>
                    <a:lstStyle/>
                    <a:p>
                      <a:pPr marL="0" algn="l" defTabSz="924282" rtl="0" eaLnBrk="1" fontAlgn="t" latinLnBrk="0" hangingPunct="1"/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Alojarse en establecimientos</a:t>
                      </a:r>
                      <a:r>
                        <a:rPr lang="es-ES" sz="1100" b="0" i="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locales</a:t>
                      </a:r>
                      <a:endParaRPr lang="es-E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577067"/>
                  </a:ext>
                </a:extLst>
              </a:tr>
              <a:tr h="493799">
                <a:tc>
                  <a:txBody>
                    <a:bodyPr/>
                    <a:lstStyle/>
                    <a:p>
                      <a:pPr marL="0" marR="0" lvl="0" indent="0" algn="l" defTabSz="92428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Evitar actividades que no sean socialmente responsables o</a:t>
                      </a:r>
                      <a:r>
                        <a:rPr lang="es-ES" sz="1100" b="0" i="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respetuosas con el medio ambiente / la fauna</a:t>
                      </a:r>
                      <a:endParaRPr lang="es-E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781589"/>
                  </a:ext>
                </a:extLst>
              </a:tr>
              <a:tr h="252436">
                <a:tc>
                  <a:txBody>
                    <a:bodyPr/>
                    <a:lstStyle/>
                    <a:p>
                      <a:pPr marL="0" algn="l" defTabSz="924282" rtl="0" eaLnBrk="1" fontAlgn="t" latinLnBrk="0" hangingPunct="1"/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Apoyar a las agencias de viajes locales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809653"/>
                  </a:ext>
                </a:extLst>
              </a:tr>
              <a:tr h="252436">
                <a:tc>
                  <a:txBody>
                    <a:bodyPr/>
                    <a:lstStyle/>
                    <a:p>
                      <a:pPr marL="0" algn="l" defTabSz="924282" rtl="0" eaLnBrk="1" fontAlgn="t" latinLnBrk="0" hangingPunct="1"/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Escoger un alojamiento con certificación</a:t>
                      </a:r>
                      <a:r>
                        <a:rPr lang="es-ES" sz="1100" b="0" i="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ecológica</a:t>
                      </a:r>
                      <a:endParaRPr lang="es-E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649790"/>
                  </a:ext>
                </a:extLst>
              </a:tr>
              <a:tr h="252436">
                <a:tc>
                  <a:txBody>
                    <a:bodyPr/>
                    <a:lstStyle/>
                    <a:p>
                      <a:pPr marL="0" algn="l" defTabSz="924282" rtl="0" eaLnBrk="1" fontAlgn="t" latinLnBrk="0" hangingPunct="1"/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Donar artículos a la población local cuando se visiten regiones desfavorecidas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123108"/>
                  </a:ext>
                </a:extLst>
              </a:tr>
              <a:tr h="252436">
                <a:tc>
                  <a:txBody>
                    <a:bodyPr/>
                    <a:lstStyle/>
                    <a:p>
                      <a:pPr marL="0" algn="l" defTabSz="924282" rtl="0" eaLnBrk="1" fontAlgn="t" latinLnBrk="0" hangingPunct="1"/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Cambiar de</a:t>
                      </a:r>
                      <a:r>
                        <a:rPr lang="es-ES" sz="1100" b="0" i="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medio de transporte por uno de menor impacto en carbono</a:t>
                      </a:r>
                      <a:endParaRPr lang="es-E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859135"/>
                  </a:ext>
                </a:extLst>
              </a:tr>
              <a:tr h="252436">
                <a:tc>
                  <a:txBody>
                    <a:bodyPr/>
                    <a:lstStyle/>
                    <a:p>
                      <a:pPr marL="0" algn="l" defTabSz="924282" rtl="0" eaLnBrk="1" fontAlgn="t" latinLnBrk="0" hangingPunct="1"/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Viajar a un destino más cercano para</a:t>
                      </a:r>
                      <a:r>
                        <a:rPr lang="es-ES" sz="1100" b="0" i="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reducir la huella de carbono</a:t>
                      </a:r>
                      <a:endParaRPr lang="es-E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981493"/>
                  </a:ext>
                </a:extLst>
              </a:tr>
              <a:tr h="252436">
                <a:tc>
                  <a:txBody>
                    <a:bodyPr/>
                    <a:lstStyle/>
                    <a:p>
                      <a:pPr marL="0" algn="l" defTabSz="924282" rtl="0" eaLnBrk="1" fontAlgn="t" latinLnBrk="0" hangingPunct="1"/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Participar en un programa de viajes para compensar la</a:t>
                      </a:r>
                      <a:r>
                        <a:rPr lang="es-ES" sz="1100" b="0" i="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huella de carbono</a:t>
                      </a:r>
                      <a:endParaRPr lang="es-E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629349"/>
                  </a:ext>
                </a:extLst>
              </a:tr>
              <a:tr h="252436">
                <a:tc>
                  <a:txBody>
                    <a:bodyPr/>
                    <a:lstStyle/>
                    <a:p>
                      <a:pPr marL="0" marR="0" lvl="0" indent="0" algn="l" defTabSz="92428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Voluntariado</a:t>
                      </a:r>
                      <a:r>
                        <a:rPr lang="es-ES" sz="1100" b="0" i="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en </a:t>
                      </a:r>
                      <a:r>
                        <a:rPr lang="es-ES" sz="1100" b="0" i="0" kern="1200" baseline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ONGs</a:t>
                      </a:r>
                      <a:r>
                        <a:rPr lang="es-ES" sz="1100" b="0" i="0" kern="12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para apoyar los proyectos turísticos de la comunidad</a:t>
                      </a:r>
                      <a:endParaRPr lang="es-E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  <a:p>
                      <a:pPr marL="0" algn="l" defTabSz="924282" rtl="0" eaLnBrk="1" fontAlgn="t" latinLnBrk="0" hangingPunct="1"/>
                      <a:endParaRPr lang="es-ES" sz="1100" b="0" i="0" kern="1200">
                        <a:solidFill>
                          <a:schemeClr val="bg1"/>
                        </a:solidFill>
                        <a:latin typeface="Raleway" panose="020B060402020202020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707314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8D85AD5-950D-40D2-8ED5-EB791A26F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174465"/>
              </p:ext>
            </p:extLst>
          </p:nvPr>
        </p:nvGraphicFramePr>
        <p:xfrm>
          <a:off x="7341331" y="1047709"/>
          <a:ext cx="848962" cy="3309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105">
                  <a:extLst>
                    <a:ext uri="{9D8B030D-6E8A-4147-A177-3AD203B41FA5}">
                      <a16:colId xmlns:a16="http://schemas.microsoft.com/office/drawing/2014/main" val="1759641703"/>
                    </a:ext>
                  </a:extLst>
                </a:gridCol>
                <a:gridCol w="578857">
                  <a:extLst>
                    <a:ext uri="{9D8B030D-6E8A-4147-A177-3AD203B41FA5}">
                      <a16:colId xmlns:a16="http://schemas.microsoft.com/office/drawing/2014/main" val="1320592778"/>
                    </a:ext>
                  </a:extLst>
                </a:gridCol>
              </a:tblGrid>
              <a:tr h="265364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522793"/>
                  </a:ext>
                </a:extLst>
              </a:tr>
              <a:tr h="265364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307528"/>
                  </a:ext>
                </a:extLst>
              </a:tr>
              <a:tr h="248829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681584"/>
                  </a:ext>
                </a:extLst>
              </a:tr>
              <a:tr h="248829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263103"/>
                  </a:ext>
                </a:extLst>
              </a:tr>
              <a:tr h="364987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935142"/>
                  </a:ext>
                </a:extLst>
              </a:tr>
              <a:tr h="387786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961827"/>
                  </a:ext>
                </a:extLst>
              </a:tr>
              <a:tr h="248829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550815"/>
                  </a:ext>
                </a:extLst>
              </a:tr>
              <a:tr h="248829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455033"/>
                  </a:ext>
                </a:extLst>
              </a:tr>
              <a:tr h="248829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152560"/>
                  </a:ext>
                </a:extLst>
              </a:tr>
              <a:tr h="248829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295751"/>
                  </a:ext>
                </a:extLst>
              </a:tr>
              <a:tr h="248829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316007"/>
                  </a:ext>
                </a:extLst>
              </a:tr>
              <a:tr h="265364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375901"/>
                  </a:ext>
                </a:extLst>
              </a:tr>
            </a:tbl>
          </a:graphicData>
        </a:graphic>
      </p:graphicFrame>
      <p:pic>
        <p:nvPicPr>
          <p:cNvPr id="19" name="Picture 4" descr="Europäische-Union">
            <a:extLst>
              <a:ext uri="{FF2B5EF4-FFF2-40B4-BE49-F238E27FC236}">
                <a16:creationId xmlns:a16="http://schemas.microsoft.com/office/drawing/2014/main" id="{D080C1A2-0BFF-49C6-9F23-D0103C35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31" y="804476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17" descr="Spanien">
            <a:extLst>
              <a:ext uri="{FF2B5EF4-FFF2-40B4-BE49-F238E27FC236}">
                <a16:creationId xmlns:a16="http://schemas.microsoft.com/office/drawing/2014/main" id="{6CB933AF-CE45-4F85-A750-6B4B5CF7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526" y="809840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0F0EE31E-1B17-4994-A9FC-1F87EDD57C5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38328" y="667742"/>
            <a:ext cx="3925446" cy="44628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000" b="1" kern="0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OpiniÓn</a:t>
            </a: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SOBRE VIAJES SOSTENIBLES (%)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3B016F4-F46B-4EA4-98CF-F6F50909BC12}"/>
              </a:ext>
            </a:extLst>
          </p:cNvPr>
          <p:cNvSpPr/>
          <p:nvPr/>
        </p:nvSpPr>
        <p:spPr>
          <a:xfrm>
            <a:off x="1504375" y="4347636"/>
            <a:ext cx="59235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Estas son algunas de las iniciativas para una forma mejor de viajar. ¿Estaría dispuesto a adoptarlas? </a:t>
            </a:r>
            <a:endParaRPr lang="es-ES" sz="90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8F4C1C7-7031-472F-B46E-CA2DBF41E414}"/>
              </a:ext>
            </a:extLst>
          </p:cNvPr>
          <p:cNvSpPr/>
          <p:nvPr/>
        </p:nvSpPr>
        <p:spPr>
          <a:xfrm>
            <a:off x="69668" y="13206"/>
            <a:ext cx="9239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err="1">
                <a:solidFill>
                  <a:schemeClr val="bg1"/>
                </a:solidFill>
              </a:rPr>
              <a:t>evitar</a:t>
            </a:r>
            <a:r>
              <a:rPr lang="en-US" b="1" cap="all">
                <a:solidFill>
                  <a:schemeClr val="bg1"/>
                </a:solidFill>
              </a:rPr>
              <a:t> el </a:t>
            </a:r>
            <a:r>
              <a:rPr lang="en-US" b="1" cap="all" err="1">
                <a:solidFill>
                  <a:schemeClr val="bg1"/>
                </a:solidFill>
              </a:rPr>
              <a:t>uso</a:t>
            </a:r>
            <a:r>
              <a:rPr lang="en-US" b="1" cap="all">
                <a:solidFill>
                  <a:schemeClr val="bg1"/>
                </a:solidFill>
              </a:rPr>
              <a:t> </a:t>
            </a:r>
            <a:r>
              <a:rPr lang="en-US" b="1" cap="all" err="1">
                <a:solidFill>
                  <a:schemeClr val="bg1"/>
                </a:solidFill>
              </a:rPr>
              <a:t>excesivo</a:t>
            </a:r>
            <a:r>
              <a:rPr lang="en-US" b="1" cap="all">
                <a:solidFill>
                  <a:schemeClr val="bg1"/>
                </a:solidFill>
              </a:rPr>
              <a:t> de </a:t>
            </a:r>
            <a:r>
              <a:rPr lang="en-US" b="1" cap="all" err="1">
                <a:solidFill>
                  <a:schemeClr val="bg1"/>
                </a:solidFill>
              </a:rPr>
              <a:t>recursos</a:t>
            </a:r>
            <a:r>
              <a:rPr lang="en-US" b="1" cap="all">
                <a:solidFill>
                  <a:schemeClr val="bg1"/>
                </a:solidFill>
              </a:rPr>
              <a:t> o de </a:t>
            </a:r>
            <a:r>
              <a:rPr lang="en-US" b="1" cap="all" err="1">
                <a:solidFill>
                  <a:schemeClr val="bg1"/>
                </a:solidFill>
              </a:rPr>
              <a:t>plástico</a:t>
            </a:r>
            <a:r>
              <a:rPr lang="en-US" b="1" cap="all">
                <a:solidFill>
                  <a:schemeClr val="bg1"/>
                </a:solidFill>
              </a:rPr>
              <a:t>, o Actividades poco </a:t>
            </a:r>
            <a:r>
              <a:rPr lang="en-US" b="1" cap="all" err="1">
                <a:solidFill>
                  <a:schemeClr val="bg1"/>
                </a:solidFill>
              </a:rPr>
              <a:t>respetuosas</a:t>
            </a:r>
            <a:r>
              <a:rPr lang="en-US" b="1" cap="all">
                <a:solidFill>
                  <a:schemeClr val="bg1"/>
                </a:solidFill>
              </a:rPr>
              <a:t> con la Sociedad, el </a:t>
            </a:r>
            <a:r>
              <a:rPr lang="en-US" b="1" cap="all" err="1">
                <a:solidFill>
                  <a:schemeClr val="bg1"/>
                </a:solidFill>
              </a:rPr>
              <a:t>medioambiente</a:t>
            </a:r>
            <a:r>
              <a:rPr lang="en-US" b="1" cap="all">
                <a:solidFill>
                  <a:schemeClr val="bg1"/>
                </a:solidFill>
              </a:rPr>
              <a:t> y la </a:t>
            </a:r>
            <a:r>
              <a:rPr lang="en-US" b="1" cap="all" err="1">
                <a:solidFill>
                  <a:schemeClr val="bg1"/>
                </a:solidFill>
              </a:rPr>
              <a:t>vida</a:t>
            </a:r>
            <a:r>
              <a:rPr lang="en-US" b="1" cap="all">
                <a:solidFill>
                  <a:schemeClr val="bg1"/>
                </a:solidFill>
              </a:rPr>
              <a:t> </a:t>
            </a:r>
            <a:r>
              <a:rPr lang="en-US" b="1" cap="all" err="1">
                <a:solidFill>
                  <a:schemeClr val="bg1"/>
                </a:solidFill>
              </a:rPr>
              <a:t>salvaje</a:t>
            </a:r>
            <a:r>
              <a:rPr lang="en-US" b="1" cap="all">
                <a:solidFill>
                  <a:schemeClr val="bg1"/>
                </a:solidFill>
              </a:rPr>
              <a:t> </a:t>
            </a:r>
            <a:r>
              <a:rPr lang="en-US" b="1" cap="all" err="1">
                <a:solidFill>
                  <a:schemeClr val="bg1"/>
                </a:solidFill>
              </a:rPr>
              <a:t>están</a:t>
            </a:r>
            <a:r>
              <a:rPr lang="en-US" b="1" cap="all">
                <a:solidFill>
                  <a:schemeClr val="bg1"/>
                </a:solidFill>
              </a:rPr>
              <a:t> </a:t>
            </a:r>
            <a:r>
              <a:rPr lang="en-US" b="1" cap="all" err="1">
                <a:solidFill>
                  <a:schemeClr val="bg1"/>
                </a:solidFill>
              </a:rPr>
              <a:t>arraigadas</a:t>
            </a:r>
            <a:r>
              <a:rPr lang="en-US" b="1" cap="all">
                <a:solidFill>
                  <a:schemeClr val="bg1"/>
                </a:solidFill>
              </a:rPr>
              <a:t> en los </a:t>
            </a:r>
            <a:r>
              <a:rPr lang="en-US" b="1" cap="all" err="1">
                <a:solidFill>
                  <a:schemeClr val="bg1"/>
                </a:solidFill>
              </a:rPr>
              <a:t>viajeros</a:t>
            </a:r>
            <a:endParaRPr lang="en-US" b="1" cap="al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339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519B10D-3638-4AB3-AB2A-E6F5E8B3C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9622"/>
            <a:ext cx="9145589" cy="37238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33B487-E5EA-49A0-ACC3-BF38AB6F8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9145588" cy="1491629"/>
          </a:xfrm>
          <a:prstGeom prst="rect">
            <a:avLst/>
          </a:prstGeom>
        </p:spPr>
      </p:pic>
      <p:sp>
        <p:nvSpPr>
          <p:cNvPr id="7" name="Rectangle à coins arrondis 7">
            <a:extLst>
              <a:ext uri="{FF2B5EF4-FFF2-40B4-BE49-F238E27FC236}">
                <a16:creationId xmlns:a16="http://schemas.microsoft.com/office/drawing/2014/main" id="{907781BD-3530-428F-A8A8-6F9C0DD663B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635646"/>
            <a:ext cx="3850315" cy="3147814"/>
          </a:xfrm>
          <a:prstGeom prst="rect">
            <a:avLst/>
          </a:prstGeom>
          <a:noFill/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8"/>
            <a:r>
              <a:rPr lang="es-ES" sz="1200" b="1" kern="0" dirty="0">
                <a:solidFill>
                  <a:srgbClr val="21669F"/>
                </a:solidFill>
                <a:latin typeface="Raleway"/>
              </a:rPr>
              <a:t>VIAJES PLANIFICADOS VERANO21 </a:t>
            </a:r>
            <a:r>
              <a:rPr lang="es-ES" sz="1200" b="1" kern="0" dirty="0">
                <a:solidFill>
                  <a:srgbClr val="C00000"/>
                </a:solidFill>
                <a:latin typeface="Raleway" panose="020B0604020202020204" charset="0"/>
              </a:rPr>
              <a:t>58% </a:t>
            </a:r>
          </a:p>
          <a:p>
            <a:pPr algn="ctr" defTabSz="914378"/>
            <a:r>
              <a:rPr lang="es-ES" sz="700" b="1" i="1" kern="0" dirty="0">
                <a:solidFill>
                  <a:srgbClr val="21669F"/>
                </a:solidFill>
                <a:latin typeface="Raleway" panose="020B0604020202020204" charset="0"/>
              </a:rPr>
              <a:t>(-2ptos respecto 2020) - </a:t>
            </a:r>
            <a:r>
              <a:rPr lang="es-ES" sz="1050" b="1" i="1" kern="0" dirty="0">
                <a:solidFill>
                  <a:srgbClr val="21669F"/>
                </a:solidFill>
                <a:latin typeface="Raleway" panose="020B0604020202020204" charset="0"/>
              </a:rPr>
              <a:t>Vs. Europa 57%</a:t>
            </a:r>
          </a:p>
          <a:p>
            <a:pPr defTabSz="914378">
              <a:spcBef>
                <a:spcPts val="600"/>
              </a:spcBef>
            </a:pPr>
            <a:endParaRPr lang="es-ES" sz="700" b="1" i="1" kern="0" dirty="0">
              <a:solidFill>
                <a:srgbClr val="21669F"/>
              </a:solidFill>
              <a:latin typeface="Raleway" panose="020B0604020202020204" charset="0"/>
            </a:endParaRPr>
          </a:p>
          <a:p>
            <a:pPr algn="ctr" defTabSz="914378"/>
            <a:r>
              <a:rPr lang="es-ES" sz="1200" b="1" kern="0" dirty="0">
                <a:solidFill>
                  <a:srgbClr val="21669F"/>
                </a:solidFill>
                <a:latin typeface="Raleway" panose="020B0604020202020204" charset="0"/>
              </a:rPr>
              <a:t>VACACIONES EN SU PROPIO PAÍS </a:t>
            </a:r>
            <a:r>
              <a:rPr lang="es-ES" sz="1200" b="1" kern="0" dirty="0">
                <a:solidFill>
                  <a:srgbClr val="C00000"/>
                </a:solidFill>
                <a:latin typeface="Raleway" panose="020B0604020202020204" charset="0"/>
              </a:rPr>
              <a:t>69%</a:t>
            </a:r>
          </a:p>
          <a:p>
            <a:pPr defTabSz="914378"/>
            <a:endParaRPr lang="es-ES" sz="700" b="1" kern="0" dirty="0">
              <a:solidFill>
                <a:srgbClr val="C00000"/>
              </a:solidFill>
              <a:latin typeface="Raleway" panose="020B0604020202020204" charset="0"/>
            </a:endParaRPr>
          </a:p>
          <a:p>
            <a:pPr algn="ctr" defTabSz="914378"/>
            <a:r>
              <a:rPr lang="es-ES" sz="1200" b="1" kern="0" dirty="0">
                <a:solidFill>
                  <a:srgbClr val="21669F"/>
                </a:solidFill>
                <a:latin typeface="Raleway" panose="020B0604020202020204" charset="0"/>
              </a:rPr>
              <a:t>DESTINOS PREFERIDOS EXTRANJERO </a:t>
            </a:r>
          </a:p>
          <a:p>
            <a:pPr algn="ctr" defTabSz="914378"/>
            <a:r>
              <a:rPr lang="es-ES" sz="1050" b="1" i="1" kern="0" dirty="0">
                <a:solidFill>
                  <a:srgbClr val="C00000"/>
                </a:solidFill>
                <a:latin typeface="Raleway" panose="020B0604020202020204" charset="0"/>
              </a:rPr>
              <a:t>Portugal – Francia - Italia</a:t>
            </a:r>
          </a:p>
          <a:p>
            <a:pPr defTabSz="914378"/>
            <a:endParaRPr lang="es-ES" sz="700" b="1" kern="0" dirty="0">
              <a:solidFill>
                <a:srgbClr val="C00000"/>
              </a:solidFill>
              <a:latin typeface="Raleway" panose="020B0604020202020204" charset="0"/>
            </a:endParaRPr>
          </a:p>
          <a:p>
            <a:pPr algn="ctr" defTabSz="914378"/>
            <a:r>
              <a:rPr lang="es-ES" sz="1200" b="1" kern="0" dirty="0">
                <a:solidFill>
                  <a:srgbClr val="21669F"/>
                </a:solidFill>
                <a:latin typeface="Raleway" panose="020B0604020202020204" charset="0"/>
              </a:rPr>
              <a:t>PREFERENCIAS VACACIONALES </a:t>
            </a:r>
            <a:r>
              <a:rPr lang="es-ES" sz="1200" b="1" i="1" kern="0" dirty="0">
                <a:solidFill>
                  <a:srgbClr val="C00000"/>
                </a:solidFill>
                <a:latin typeface="Raleway" panose="020B0604020202020204" charset="0"/>
              </a:rPr>
              <a:t>Costa 61%</a:t>
            </a:r>
          </a:p>
          <a:p>
            <a:pPr defTabSz="914378"/>
            <a:endParaRPr lang="es-ES" sz="1200" b="1" i="1" kern="0" dirty="0">
              <a:solidFill>
                <a:srgbClr val="C00000"/>
              </a:solidFill>
              <a:latin typeface="Raleway" panose="020B0604020202020204" charset="0"/>
            </a:endParaRPr>
          </a:p>
          <a:p>
            <a:pPr algn="ctr" defTabSz="914378"/>
            <a:r>
              <a:rPr lang="es-ES" sz="1200" b="1" kern="0" dirty="0">
                <a:solidFill>
                  <a:srgbClr val="21669F"/>
                </a:solidFill>
                <a:latin typeface="Raleway" panose="020B0604020202020204" charset="0"/>
              </a:rPr>
              <a:t>MOTIVACION PARA ELEGIR DESTINO</a:t>
            </a:r>
          </a:p>
          <a:p>
            <a:pPr algn="ctr" defTabSz="914378"/>
            <a:r>
              <a:rPr lang="es-ES" sz="1050" b="1" i="1" kern="0" dirty="0">
                <a:solidFill>
                  <a:srgbClr val="C00000"/>
                </a:solidFill>
                <a:latin typeface="Raleway" panose="020B0604020202020204" charset="0"/>
              </a:rPr>
              <a:t>29% Amigos – 28% Clima</a:t>
            </a:r>
          </a:p>
          <a:p>
            <a:pPr defTabSz="914378"/>
            <a:endParaRPr lang="es-ES" sz="1200" b="1" kern="0" dirty="0">
              <a:solidFill>
                <a:srgbClr val="21669F"/>
              </a:solidFill>
              <a:latin typeface="Raleway" panose="020B0604020202020204" charset="0"/>
            </a:endParaRPr>
          </a:p>
          <a:p>
            <a:pPr algn="ctr" defTabSz="914378"/>
            <a:r>
              <a:rPr lang="es-ES" sz="1200" b="1" kern="0" dirty="0">
                <a:solidFill>
                  <a:srgbClr val="21669F"/>
                </a:solidFill>
                <a:latin typeface="Raleway" panose="020B0604020202020204" charset="0"/>
              </a:rPr>
              <a:t>DURACIÓN VACACIONES </a:t>
            </a:r>
            <a:r>
              <a:rPr lang="es-ES" sz="1200" b="1" kern="0" dirty="0">
                <a:solidFill>
                  <a:srgbClr val="C00000"/>
                </a:solidFill>
                <a:latin typeface="Raleway" panose="020B0604020202020204" charset="0"/>
              </a:rPr>
              <a:t>1,9 Semanas </a:t>
            </a:r>
          </a:p>
          <a:p>
            <a:pPr algn="ctr" defTabSz="914378"/>
            <a:r>
              <a:rPr lang="es-ES" sz="1050" b="1" i="1" kern="0" dirty="0">
                <a:solidFill>
                  <a:srgbClr val="21669F"/>
                </a:solidFill>
                <a:latin typeface="Raleway" panose="020B0604020202020204" charset="0"/>
              </a:rPr>
              <a:t>Vs. Europa </a:t>
            </a:r>
            <a:r>
              <a:rPr lang="es-ES" sz="1050" b="1" i="1" kern="0" dirty="0">
                <a:solidFill>
                  <a:srgbClr val="C00000"/>
                </a:solidFill>
                <a:latin typeface="Raleway" panose="020B0604020202020204" charset="0"/>
              </a:rPr>
              <a:t>1,8 Semanas</a:t>
            </a:r>
          </a:p>
          <a:p>
            <a:pPr algn="ctr" defTabSz="914378"/>
            <a:endParaRPr lang="es-ES" sz="1200" b="1" kern="0" dirty="0">
              <a:solidFill>
                <a:srgbClr val="21669F"/>
              </a:solidFill>
              <a:latin typeface="Raleway" panose="020B0604020202020204" charset="0"/>
            </a:endParaRPr>
          </a:p>
          <a:p>
            <a:pPr algn="ctr" defTabSz="914378"/>
            <a:r>
              <a:rPr lang="es-ES" sz="1200" b="1" kern="0" dirty="0">
                <a:solidFill>
                  <a:srgbClr val="21669F"/>
                </a:solidFill>
                <a:latin typeface="Raleway" panose="020B0604020202020204" charset="0"/>
              </a:rPr>
              <a:t>PRESUPUESTO VACACIONAL </a:t>
            </a:r>
            <a:r>
              <a:rPr lang="es-ES" sz="1200" b="1" i="1" kern="0" dirty="0">
                <a:solidFill>
                  <a:srgbClr val="C00000"/>
                </a:solidFill>
                <a:latin typeface="Raleway" panose="020B0604020202020204" charset="0"/>
              </a:rPr>
              <a:t>1.256€ </a:t>
            </a:r>
          </a:p>
          <a:p>
            <a:pPr algn="ctr" defTabSz="914378"/>
            <a:r>
              <a:rPr lang="es-ES" sz="1050" b="1" i="1" kern="0" dirty="0">
                <a:solidFill>
                  <a:srgbClr val="21669F"/>
                </a:solidFill>
                <a:latin typeface="Raleway" panose="020B0604020202020204" charset="0"/>
              </a:rPr>
              <a:t>Vs. Europa  </a:t>
            </a:r>
            <a:r>
              <a:rPr lang="es-ES" sz="1050" b="1" i="1" kern="0" dirty="0">
                <a:solidFill>
                  <a:srgbClr val="C00000"/>
                </a:solidFill>
                <a:latin typeface="Raleway" panose="020B0604020202020204" charset="0"/>
              </a:rPr>
              <a:t>1.581€</a:t>
            </a:r>
            <a:endParaRPr lang="es-ES" sz="1200" b="1" i="1" kern="0" dirty="0">
              <a:solidFill>
                <a:srgbClr val="C00000"/>
              </a:solidFill>
              <a:latin typeface="Raleway" panose="020B0604020202020204" charset="0"/>
            </a:endParaRPr>
          </a:p>
          <a:p>
            <a:pPr algn="ctr" defTabSz="914378"/>
            <a:endParaRPr lang="es-ES" sz="1050" b="1" i="1" kern="0" dirty="0">
              <a:solidFill>
                <a:srgbClr val="C00000"/>
              </a:solidFill>
              <a:latin typeface="Raleway" panose="020B0604020202020204" charset="0"/>
            </a:endParaRPr>
          </a:p>
          <a:p>
            <a:pPr algn="ctr" defTabSz="914378"/>
            <a:endParaRPr lang="es-ES" sz="1050" b="1" i="1" kern="0" dirty="0">
              <a:solidFill>
                <a:srgbClr val="C00000"/>
              </a:solidFill>
              <a:latin typeface="Raleway" panose="020B0604020202020204" charset="0"/>
            </a:endParaRPr>
          </a:p>
          <a:p>
            <a:pPr defTabSz="914378"/>
            <a:endParaRPr lang="es-ES" sz="1200" b="1" i="1" kern="0" dirty="0">
              <a:solidFill>
                <a:srgbClr val="21669F"/>
              </a:solidFill>
              <a:highlight>
                <a:srgbClr val="FFFF00"/>
              </a:highlight>
              <a:latin typeface="Raleway" panose="020B0604020202020204" charset="0"/>
            </a:endParaRPr>
          </a:p>
        </p:txBody>
      </p:sp>
      <p:sp>
        <p:nvSpPr>
          <p:cNvPr id="14" name="Rectangle à coins arrondis 7">
            <a:extLst>
              <a:ext uri="{FF2B5EF4-FFF2-40B4-BE49-F238E27FC236}">
                <a16:creationId xmlns:a16="http://schemas.microsoft.com/office/drawing/2014/main" id="{B9100315-0118-4A8B-9155-42F3374128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96730" y="1563638"/>
            <a:ext cx="5148858" cy="3415308"/>
          </a:xfrm>
          <a:prstGeom prst="rect">
            <a:avLst/>
          </a:prstGeom>
          <a:solidFill>
            <a:srgbClr val="FEE0B5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>
              <a:spcBef>
                <a:spcPts val="0"/>
              </a:spcBef>
              <a:spcAft>
                <a:spcPts val="0"/>
              </a:spcAft>
            </a:pPr>
            <a:r>
              <a:rPr lang="es-ES" sz="1100" b="1" kern="0" dirty="0">
                <a:solidFill>
                  <a:srgbClr val="21669F"/>
                </a:solidFill>
                <a:latin typeface="Raleway"/>
              </a:rPr>
              <a:t>IMPACTO DE LA COVID</a:t>
            </a:r>
          </a:p>
          <a:p>
            <a:pPr algn="ctr" defTabSz="914378"/>
            <a:endParaRPr lang="es-ES" sz="700" b="1" kern="0" dirty="0">
              <a:solidFill>
                <a:srgbClr val="C00000"/>
              </a:solidFill>
              <a:latin typeface="Raleway" panose="020B0604020202020204" charset="0"/>
            </a:endParaRPr>
          </a:p>
          <a:p>
            <a:pPr algn="ctr" defTabSz="914378"/>
            <a:r>
              <a:rPr lang="es-ES" sz="700" b="1" kern="0" dirty="0">
                <a:solidFill>
                  <a:srgbClr val="C00000"/>
                </a:solidFill>
                <a:latin typeface="Raleway" panose="020B0604020202020204" charset="0"/>
              </a:rPr>
              <a:t> </a:t>
            </a:r>
          </a:p>
          <a:p>
            <a:pPr algn="ctr" defTabSz="914378"/>
            <a:endParaRPr lang="es-ES" sz="700" b="1" kern="0" dirty="0">
              <a:solidFill>
                <a:srgbClr val="C00000"/>
              </a:solidFill>
              <a:latin typeface="Raleway" panose="020B0604020202020204" charset="0"/>
            </a:endParaRPr>
          </a:p>
          <a:p>
            <a:pPr algn="ctr" defTabSz="914378">
              <a:spcBef>
                <a:spcPts val="0"/>
              </a:spcBef>
              <a:spcAft>
                <a:spcPts val="0"/>
              </a:spcAft>
            </a:pPr>
            <a:r>
              <a:rPr lang="es-ES" sz="1100" b="1" kern="0" dirty="0">
                <a:solidFill>
                  <a:srgbClr val="21669F"/>
                </a:solidFill>
                <a:latin typeface="Raleway"/>
              </a:rPr>
              <a:t>ENTUSIASMO ANTE EL PROXIMO VIAJE </a:t>
            </a:r>
            <a:r>
              <a:rPr lang="es-ES" sz="1100" b="1" kern="0" dirty="0">
                <a:solidFill>
                  <a:srgbClr val="C00000"/>
                </a:solidFill>
                <a:latin typeface="Raleway" panose="020B0604020202020204" charset="0"/>
              </a:rPr>
              <a:t>6,6</a:t>
            </a:r>
            <a:endParaRPr lang="es-ES" sz="900" b="1" kern="0" dirty="0">
              <a:solidFill>
                <a:srgbClr val="C00000"/>
              </a:solidFill>
              <a:latin typeface="Raleway" panose="020B0604020202020204" charset="0"/>
            </a:endParaRPr>
          </a:p>
          <a:p>
            <a:pPr algn="ctr" defTabSz="914378"/>
            <a:endParaRPr lang="es-ES" sz="1200" b="1" kern="0" dirty="0">
              <a:solidFill>
                <a:srgbClr val="21669F"/>
              </a:solidFill>
              <a:latin typeface="Raleway" panose="020B0604020202020204" charset="0"/>
            </a:endParaRPr>
          </a:p>
          <a:p>
            <a:pPr algn="ctr" defTabSz="914378"/>
            <a:endParaRPr lang="es-ES" sz="1200" b="1" kern="0" dirty="0">
              <a:solidFill>
                <a:srgbClr val="21669F"/>
              </a:solidFill>
              <a:latin typeface="Raleway" panose="020B0604020202020204" charset="0"/>
            </a:endParaRPr>
          </a:p>
          <a:p>
            <a:pPr algn="ctr" defTabSz="914378">
              <a:spcBef>
                <a:spcPts val="0"/>
              </a:spcBef>
              <a:spcAft>
                <a:spcPts val="0"/>
              </a:spcAft>
            </a:pPr>
            <a:endParaRPr lang="es-ES" sz="1100" b="1" kern="0" dirty="0">
              <a:solidFill>
                <a:srgbClr val="21669F"/>
              </a:solidFill>
              <a:latin typeface="Raleway"/>
            </a:endParaRPr>
          </a:p>
          <a:p>
            <a:pPr algn="ctr" defTabSz="914378">
              <a:spcBef>
                <a:spcPts val="0"/>
              </a:spcBef>
              <a:spcAft>
                <a:spcPts val="0"/>
              </a:spcAft>
            </a:pPr>
            <a:r>
              <a:rPr lang="es-ES" sz="1200" b="1" kern="0" dirty="0">
                <a:solidFill>
                  <a:srgbClr val="21669F"/>
                </a:solidFill>
                <a:latin typeface="Raleway"/>
              </a:rPr>
              <a:t>el </a:t>
            </a:r>
            <a:r>
              <a:rPr lang="es-ES" sz="1200" b="1" kern="0" dirty="0">
                <a:solidFill>
                  <a:srgbClr val="C00000"/>
                </a:solidFill>
                <a:latin typeface="Raleway" panose="020B0604020202020204" charset="0"/>
              </a:rPr>
              <a:t>25% </a:t>
            </a:r>
            <a:r>
              <a:rPr lang="es-ES" sz="1200" b="1" kern="0" dirty="0">
                <a:solidFill>
                  <a:srgbClr val="21669F"/>
                </a:solidFill>
                <a:latin typeface="Raleway"/>
              </a:rPr>
              <a:t>de los españoles YA ha reservado sus vacaciones</a:t>
            </a:r>
          </a:p>
          <a:p>
            <a:pPr algn="ctr" defTabSz="914378">
              <a:spcBef>
                <a:spcPts val="0"/>
              </a:spcBef>
              <a:spcAft>
                <a:spcPts val="0"/>
              </a:spcAft>
            </a:pPr>
            <a:endParaRPr lang="es-ES" sz="1200" b="1" kern="0" dirty="0">
              <a:solidFill>
                <a:srgbClr val="21669F"/>
              </a:solidFill>
              <a:latin typeface="Raleway"/>
            </a:endParaRPr>
          </a:p>
          <a:p>
            <a:pPr defTabSz="914378">
              <a:spcBef>
                <a:spcPts val="0"/>
              </a:spcBef>
              <a:spcAft>
                <a:spcPts val="0"/>
              </a:spcAft>
            </a:pPr>
            <a:r>
              <a:rPr lang="es-ES" sz="1200" b="1" kern="0" dirty="0">
                <a:solidFill>
                  <a:srgbClr val="21669F"/>
                </a:solidFill>
                <a:latin typeface="Raleway"/>
              </a:rPr>
              <a:t>   </a:t>
            </a:r>
          </a:p>
          <a:p>
            <a:pPr defTabSz="914378">
              <a:spcBef>
                <a:spcPts val="0"/>
              </a:spcBef>
              <a:spcAft>
                <a:spcPts val="0"/>
              </a:spcAft>
            </a:pPr>
            <a:r>
              <a:rPr lang="es-ES" sz="1200" b="1" kern="0" dirty="0">
                <a:solidFill>
                  <a:srgbClr val="21669F"/>
                </a:solidFill>
                <a:latin typeface="Raleway"/>
              </a:rPr>
              <a:t>      MEDIO DE TRANSPORTE                       TIPO DE ALOJAMIENTO</a:t>
            </a:r>
          </a:p>
          <a:p>
            <a:pPr algn="ctr" defTabSz="914378">
              <a:spcBef>
                <a:spcPts val="0"/>
              </a:spcBef>
              <a:spcAft>
                <a:spcPts val="0"/>
              </a:spcAft>
            </a:pPr>
            <a:endParaRPr lang="es-ES" sz="1200" b="1" kern="0" dirty="0">
              <a:solidFill>
                <a:srgbClr val="21669F"/>
              </a:solidFill>
              <a:latin typeface="Raleway"/>
            </a:endParaRPr>
          </a:p>
          <a:p>
            <a:pPr algn="ctr" defTabSz="914378"/>
            <a:r>
              <a:rPr lang="es-ES" sz="1200" b="1" kern="0" dirty="0">
                <a:solidFill>
                  <a:srgbClr val="456BA5"/>
                </a:solidFill>
                <a:latin typeface="Raleway" panose="020B0604020202020204" charset="0"/>
              </a:rPr>
              <a:t> intención de contratación SEGURO VIAJE: </a:t>
            </a:r>
            <a:r>
              <a:rPr lang="es-ES" sz="1200" b="1" kern="0" dirty="0">
                <a:solidFill>
                  <a:srgbClr val="C00000"/>
                </a:solidFill>
                <a:latin typeface="Raleway" panose="020B0604020202020204" charset="0"/>
              </a:rPr>
              <a:t>49% </a:t>
            </a:r>
          </a:p>
          <a:p>
            <a:pPr algn="ctr" defTabSz="914378"/>
            <a:r>
              <a:rPr lang="es-ES" sz="1200" b="1" kern="0" dirty="0">
                <a:solidFill>
                  <a:srgbClr val="456BA5"/>
                </a:solidFill>
                <a:latin typeface="Raleway" panose="020B0604020202020204" charset="0"/>
              </a:rPr>
              <a:t>DISPUESTOS A CONTRATAR AL MENOS UNA COBERTURA COVID </a:t>
            </a:r>
            <a:r>
              <a:rPr lang="es-ES" sz="1200" b="1" kern="0" dirty="0">
                <a:solidFill>
                  <a:srgbClr val="C00000"/>
                </a:solidFill>
                <a:latin typeface="Raleway" panose="020B0604020202020204" charset="0"/>
              </a:rPr>
              <a:t>81%</a:t>
            </a:r>
            <a:r>
              <a:rPr lang="es-ES" sz="1200" b="1" kern="0" dirty="0">
                <a:solidFill>
                  <a:srgbClr val="456BA5"/>
                </a:solidFill>
                <a:latin typeface="Raleway" panose="020B0604020202020204" charset="0"/>
              </a:rPr>
              <a:t> </a:t>
            </a:r>
          </a:p>
          <a:p>
            <a:pPr algn="ctr" defTabSz="914378"/>
            <a:endParaRPr lang="es-ES" sz="1200" b="1" kern="0" dirty="0">
              <a:solidFill>
                <a:srgbClr val="C00000"/>
              </a:solidFill>
              <a:latin typeface="Raleway" panose="020B0604020202020204" charset="0"/>
            </a:endParaRPr>
          </a:p>
          <a:p>
            <a:pPr algn="ctr" defTabSz="914378"/>
            <a:endParaRPr lang="es-ES" sz="700" b="1" kern="0" dirty="0">
              <a:solidFill>
                <a:srgbClr val="C00000"/>
              </a:solidFill>
              <a:latin typeface="Raleway" panose="020B0604020202020204" charset="0"/>
            </a:endParaRPr>
          </a:p>
          <a:p>
            <a:pPr algn="ctr" defTabSz="914378"/>
            <a:endParaRPr lang="es-ES" sz="700" b="1" kern="0" dirty="0">
              <a:solidFill>
                <a:srgbClr val="C00000"/>
              </a:solidFill>
              <a:latin typeface="Raleway" panose="020B0604020202020204" charset="0"/>
            </a:endParaRPr>
          </a:p>
          <a:p>
            <a:pPr algn="ctr" defTabSz="914378">
              <a:spcBef>
                <a:spcPts val="0"/>
              </a:spcBef>
              <a:spcAft>
                <a:spcPts val="0"/>
              </a:spcAft>
            </a:pPr>
            <a:endParaRPr lang="es-ES" sz="1200" b="1" kern="0" dirty="0">
              <a:solidFill>
                <a:srgbClr val="C00000"/>
              </a:solidFill>
              <a:latin typeface="Raleway" panose="020B0604020202020204" charset="0"/>
            </a:endParaRP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A7A8DC31-88DA-444B-83D0-1B1B1E101D10}"/>
              </a:ext>
            </a:extLst>
          </p:cNvPr>
          <p:cNvSpPr/>
          <p:nvPr/>
        </p:nvSpPr>
        <p:spPr>
          <a:xfrm>
            <a:off x="3852713" y="1657712"/>
            <a:ext cx="29523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es-ES" sz="1000" b="1" u="sng" kern="0" dirty="0">
                <a:solidFill>
                  <a:srgbClr val="456BA5"/>
                </a:solidFill>
                <a:latin typeface="Raleway" panose="020B0604020202020204" charset="0"/>
              </a:rPr>
              <a:t>PRINCIPALES INQUIETUDES</a:t>
            </a:r>
          </a:p>
          <a:p>
            <a:pPr algn="ctr" defTabSz="914378"/>
            <a:r>
              <a:rPr lang="es-ES" sz="1000" b="1" kern="0" dirty="0">
                <a:solidFill>
                  <a:srgbClr val="456BA5"/>
                </a:solidFill>
                <a:latin typeface="Raleway" panose="020B0604020202020204" charset="0"/>
              </a:rPr>
              <a:t>Salud de amigos y familiares </a:t>
            </a:r>
            <a:r>
              <a:rPr lang="es-ES" sz="1000" b="1" kern="0" dirty="0">
                <a:solidFill>
                  <a:srgbClr val="C00000"/>
                </a:solidFill>
                <a:latin typeface="Raleway" panose="020B0604020202020204" charset="0"/>
              </a:rPr>
              <a:t>91%</a:t>
            </a:r>
            <a:endParaRPr lang="es-ES" sz="1000" b="1" i="1" kern="0" dirty="0">
              <a:solidFill>
                <a:srgbClr val="21669F"/>
              </a:solidFill>
              <a:latin typeface="Raleway" panose="020B0604020202020204" charset="0"/>
            </a:endParaRPr>
          </a:p>
          <a:p>
            <a:pPr algn="ctr" defTabSz="914378"/>
            <a:r>
              <a:rPr lang="es-ES" sz="1000" b="1" kern="0" dirty="0">
                <a:solidFill>
                  <a:srgbClr val="456BA5"/>
                </a:solidFill>
                <a:latin typeface="Raleway" panose="020B0604020202020204" charset="0"/>
              </a:rPr>
              <a:t>Situación económica </a:t>
            </a:r>
            <a:r>
              <a:rPr lang="es-ES" sz="1000" b="1" kern="0" dirty="0">
                <a:solidFill>
                  <a:srgbClr val="C00000"/>
                </a:solidFill>
                <a:latin typeface="Raleway" panose="020B0604020202020204" charset="0"/>
              </a:rPr>
              <a:t>71%</a:t>
            </a:r>
            <a:endParaRPr lang="es-ES" sz="1000" b="1" i="1" kern="0" dirty="0">
              <a:solidFill>
                <a:srgbClr val="21669F"/>
              </a:solidFill>
              <a:latin typeface="Raleway" panose="020B0604020202020204" charset="0"/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59729647-51C7-4051-9F37-43AD41A98741}"/>
              </a:ext>
            </a:extLst>
          </p:cNvPr>
          <p:cNvSpPr/>
          <p:nvPr/>
        </p:nvSpPr>
        <p:spPr>
          <a:xfrm>
            <a:off x="6733033" y="1657712"/>
            <a:ext cx="2592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es-ES" sz="1000" b="1" u="sng" kern="0">
                <a:solidFill>
                  <a:srgbClr val="456BA5"/>
                </a:solidFill>
                <a:latin typeface="Raleway" panose="020B0604020202020204" charset="0"/>
              </a:rPr>
              <a:t>ACTIVIDADES APLAZADAS</a:t>
            </a:r>
          </a:p>
          <a:p>
            <a:pPr algn="ctr" defTabSz="914378"/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Ver a familiares </a:t>
            </a: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91%                            </a:t>
            </a:r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 </a:t>
            </a:r>
            <a:endParaRPr lang="es-ES" sz="1000" b="1" i="1" kern="0">
              <a:solidFill>
                <a:srgbClr val="21669F"/>
              </a:solidFill>
              <a:latin typeface="Raleway" panose="020B0604020202020204" charset="0"/>
            </a:endParaRPr>
          </a:p>
          <a:p>
            <a:pPr algn="ctr" defTabSz="914378"/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Desplazarse libremente  </a:t>
            </a: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51%                            </a:t>
            </a:r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 </a:t>
            </a:r>
            <a:endParaRPr lang="es-ES" sz="1000" b="1" i="1" kern="0">
              <a:solidFill>
                <a:srgbClr val="21669F"/>
              </a:solidFill>
              <a:latin typeface="Raleway" panose="020B0604020202020204" charset="0"/>
            </a:endParaRP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7EC23288-9118-43FC-BCC1-DF4EAC894FAC}"/>
              </a:ext>
            </a:extLst>
          </p:cNvPr>
          <p:cNvSpPr/>
          <p:nvPr/>
        </p:nvSpPr>
        <p:spPr>
          <a:xfrm>
            <a:off x="3996729" y="2427734"/>
            <a:ext cx="24482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es-ES" sz="1000" b="1" u="sng" kern="0">
                <a:solidFill>
                  <a:srgbClr val="456BA5"/>
                </a:solidFill>
                <a:latin typeface="Raleway" panose="020B0604020202020204" charset="0"/>
              </a:rPr>
              <a:t>PRINCIPALES INQUIETUDES COVID</a:t>
            </a:r>
          </a:p>
          <a:p>
            <a:pPr algn="ctr" defTabSz="914378"/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Un brote epidémico en viaje </a:t>
            </a: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82% </a:t>
            </a:r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 </a:t>
            </a:r>
            <a:endParaRPr lang="es-ES" sz="1000" b="1" i="1" kern="0">
              <a:solidFill>
                <a:srgbClr val="21669F"/>
              </a:solidFill>
              <a:latin typeface="Raleway" panose="020B0604020202020204" charset="0"/>
            </a:endParaRPr>
          </a:p>
          <a:p>
            <a:pPr algn="ctr" defTabSz="914378"/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Enfermar durante el viaje </a:t>
            </a: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82%</a:t>
            </a:r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              </a:t>
            </a:r>
            <a:endParaRPr lang="es-ES" sz="1000" b="1" i="1" kern="0">
              <a:solidFill>
                <a:srgbClr val="21669F"/>
              </a:solidFill>
              <a:latin typeface="Raleway" panose="020B0604020202020204" charset="0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05614B69-976B-4342-9700-16EDC0A1F2F5}"/>
              </a:ext>
            </a:extLst>
          </p:cNvPr>
          <p:cNvSpPr/>
          <p:nvPr/>
        </p:nvSpPr>
        <p:spPr>
          <a:xfrm>
            <a:off x="6508190" y="2427734"/>
            <a:ext cx="2664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es-ES" sz="1000" b="1" u="sng" kern="0">
                <a:solidFill>
                  <a:srgbClr val="456BA5"/>
                </a:solidFill>
                <a:latin typeface="Raleway" panose="020B0604020202020204" charset="0"/>
              </a:rPr>
              <a:t>PRINCIPALES INQUIETUDES VIAJE</a:t>
            </a:r>
          </a:p>
          <a:p>
            <a:pPr algn="ctr" defTabSz="914378"/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Calidad de los centros sanitarios </a:t>
            </a: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73%                            </a:t>
            </a:r>
            <a:endParaRPr lang="es-ES" sz="1000" b="1" i="1" kern="0">
              <a:solidFill>
                <a:srgbClr val="21669F"/>
              </a:solidFill>
              <a:latin typeface="Raleway" panose="020B0604020202020204" charset="0"/>
            </a:endParaRPr>
          </a:p>
          <a:p>
            <a:pPr algn="ctr" defTabSz="914378"/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Una mala experiencia </a:t>
            </a: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71%                            </a:t>
            </a:r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 </a:t>
            </a:r>
            <a:endParaRPr lang="es-ES" sz="1000" b="1" i="1" kern="0">
              <a:solidFill>
                <a:srgbClr val="21669F"/>
              </a:solidFill>
              <a:latin typeface="Raleway" panose="020B0604020202020204" charset="0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85A36080-65A4-4E56-AE60-BDFDE4762327}"/>
              </a:ext>
            </a:extLst>
          </p:cNvPr>
          <p:cNvSpPr/>
          <p:nvPr/>
        </p:nvSpPr>
        <p:spPr>
          <a:xfrm>
            <a:off x="3961012" y="3291830"/>
            <a:ext cx="5184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es-ES" sz="1000" b="1" kern="0" dirty="0">
                <a:solidFill>
                  <a:srgbClr val="456BA5"/>
                </a:solidFill>
                <a:latin typeface="Raleway" panose="020B0604020202020204" charset="0"/>
              </a:rPr>
              <a:t>Lo hará pronto </a:t>
            </a:r>
            <a:r>
              <a:rPr lang="es-ES" sz="1000" b="1" kern="0" dirty="0">
                <a:solidFill>
                  <a:srgbClr val="C00000"/>
                </a:solidFill>
                <a:latin typeface="Raleway" panose="020B0604020202020204" charset="0"/>
              </a:rPr>
              <a:t>37%   </a:t>
            </a:r>
            <a:r>
              <a:rPr lang="es-ES" sz="1000" b="1" i="1" kern="0" dirty="0">
                <a:solidFill>
                  <a:srgbClr val="21669F"/>
                </a:solidFill>
                <a:latin typeface="Raleway" panose="020B0604020202020204" charset="0"/>
              </a:rPr>
              <a:t>Último minuto </a:t>
            </a:r>
            <a:r>
              <a:rPr lang="es-ES" sz="1000" b="1" kern="0" dirty="0">
                <a:solidFill>
                  <a:srgbClr val="C00000"/>
                </a:solidFill>
                <a:latin typeface="Raleway" panose="020B0604020202020204" charset="0"/>
              </a:rPr>
              <a:t>38%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84DC2F0E-9A1A-4C0C-AFEE-A52FA3D29950}"/>
              </a:ext>
            </a:extLst>
          </p:cNvPr>
          <p:cNvSpPr/>
          <p:nvPr/>
        </p:nvSpPr>
        <p:spPr>
          <a:xfrm>
            <a:off x="3996730" y="3795886"/>
            <a:ext cx="2376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Coche </a:t>
            </a: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37%   </a:t>
            </a:r>
            <a:r>
              <a:rPr lang="es-ES" sz="1000" b="1" i="1" kern="0">
                <a:solidFill>
                  <a:srgbClr val="21669F"/>
                </a:solidFill>
                <a:latin typeface="Raleway" panose="020B0604020202020204" charset="0"/>
              </a:rPr>
              <a:t>Avión </a:t>
            </a: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20%   </a:t>
            </a:r>
            <a:r>
              <a:rPr lang="es-ES" sz="1000" b="1" i="1" kern="0">
                <a:solidFill>
                  <a:srgbClr val="21669F"/>
                </a:solidFill>
                <a:latin typeface="Raleway" panose="020B0604020202020204" charset="0"/>
              </a:rPr>
              <a:t>Tren</a:t>
            </a: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 13%</a:t>
            </a: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4453E76D-EA46-4131-A2BD-C86E7AB22F91}"/>
              </a:ext>
            </a:extLst>
          </p:cNvPr>
          <p:cNvSpPr/>
          <p:nvPr/>
        </p:nvSpPr>
        <p:spPr>
          <a:xfrm>
            <a:off x="6300986" y="3795886"/>
            <a:ext cx="28446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Hotel </a:t>
            </a: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48%   </a:t>
            </a:r>
            <a:r>
              <a:rPr lang="es-ES" sz="1000" b="1" i="1" kern="0">
                <a:solidFill>
                  <a:srgbClr val="21669F"/>
                </a:solidFill>
                <a:latin typeface="Raleway" panose="020B0604020202020204" charset="0"/>
              </a:rPr>
              <a:t>Alquiler </a:t>
            </a: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35%   </a:t>
            </a:r>
            <a:r>
              <a:rPr lang="es-ES" sz="1000" b="1" i="1" kern="0">
                <a:solidFill>
                  <a:srgbClr val="21669F"/>
                </a:solidFill>
                <a:latin typeface="Raleway" panose="020B0604020202020204" charset="0"/>
              </a:rPr>
              <a:t>Familiares </a:t>
            </a: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29%</a:t>
            </a: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96F4879F-73DE-42FD-8E62-2408425EA4F1}"/>
              </a:ext>
            </a:extLst>
          </p:cNvPr>
          <p:cNvSpPr/>
          <p:nvPr/>
        </p:nvSpPr>
        <p:spPr>
          <a:xfrm>
            <a:off x="3961012" y="4515966"/>
            <a:ext cx="5184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/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Gastos médicos y hospitalarios </a:t>
            </a: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87% </a:t>
            </a:r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Equipajes </a:t>
            </a: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81% </a:t>
            </a:r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Cancelaciones </a:t>
            </a:r>
            <a:r>
              <a:rPr lang="es-ES" sz="1000" b="1" kern="0">
                <a:solidFill>
                  <a:srgbClr val="C00000"/>
                </a:solidFill>
                <a:latin typeface="Raleway" panose="020B0604020202020204" charset="0"/>
              </a:rPr>
              <a:t>77%</a:t>
            </a:r>
            <a:r>
              <a:rPr lang="es-ES" sz="1000" b="1" kern="0">
                <a:solidFill>
                  <a:srgbClr val="456BA5"/>
                </a:solidFill>
                <a:latin typeface="Raleway" panose="020B0604020202020204" charset="0"/>
              </a:rPr>
              <a:t> </a:t>
            </a:r>
            <a:endParaRPr lang="es-ES" sz="1000" b="1" kern="0">
              <a:solidFill>
                <a:srgbClr val="C00000"/>
              </a:solidFill>
              <a:latin typeface="Raleway" panose="020B060402020202020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934B16-B112-4FDA-8632-B92D8138676F}"/>
              </a:ext>
            </a:extLst>
          </p:cNvPr>
          <p:cNvSpPr txBox="1"/>
          <p:nvPr/>
        </p:nvSpPr>
        <p:spPr>
          <a:xfrm>
            <a:off x="618565" y="4924199"/>
            <a:ext cx="809512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14378"/>
            <a:r>
              <a:rPr lang="es-ES" sz="1200" b="1" kern="0" dirty="0">
                <a:solidFill>
                  <a:srgbClr val="21669F"/>
                </a:solidFill>
                <a:latin typeface="Raleway"/>
              </a:rPr>
              <a:t>INTENCIÓN DE VACUNACION </a:t>
            </a:r>
            <a:r>
              <a:rPr lang="es-ES" sz="1200" b="1" kern="0" dirty="0">
                <a:solidFill>
                  <a:srgbClr val="C00000"/>
                </a:solidFill>
                <a:latin typeface="Raleway" panose="020B0604020202020204" charset="0"/>
              </a:rPr>
              <a:t>92%           </a:t>
            </a:r>
            <a:r>
              <a:rPr lang="es-ES" sz="1200" b="1" kern="0" cap="all" dirty="0">
                <a:solidFill>
                  <a:srgbClr val="21669F"/>
                </a:solidFill>
                <a:latin typeface="Raleway"/>
              </a:rPr>
              <a:t>EXPECTATIVA DE vuelta a la normalidad en los viajes </a:t>
            </a:r>
            <a:r>
              <a:rPr lang="es-ES" sz="1200" b="1" kern="0" dirty="0">
                <a:solidFill>
                  <a:srgbClr val="C00000"/>
                </a:solidFill>
                <a:latin typeface="Raleway" panose="020B0604020202020204" charset="0"/>
              </a:rPr>
              <a:t>2023</a:t>
            </a:r>
            <a:r>
              <a:rPr lang="es-ES" sz="1200" b="1" kern="0" cap="all" dirty="0">
                <a:solidFill>
                  <a:srgbClr val="21669F"/>
                </a:solidFill>
                <a:latin typeface="Raleway"/>
              </a:rPr>
              <a:t> </a:t>
            </a:r>
          </a:p>
        </p:txBody>
      </p:sp>
      <p:cxnSp>
        <p:nvCxnSpPr>
          <p:cNvPr id="23" name="Connecteur droit 245">
            <a:extLst>
              <a:ext uri="{FF2B5EF4-FFF2-40B4-BE49-F238E27FC236}">
                <a16:creationId xmlns:a16="http://schemas.microsoft.com/office/drawing/2014/main" id="{D26FF541-4E3E-45B1-AD71-9F9E3186E8EE}"/>
              </a:ext>
            </a:extLst>
          </p:cNvPr>
          <p:cNvCxnSpPr>
            <a:cxnSpLocks/>
          </p:cNvCxnSpPr>
          <p:nvPr/>
        </p:nvCxnSpPr>
        <p:spPr>
          <a:xfrm>
            <a:off x="0" y="2067694"/>
            <a:ext cx="3780706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onnecteur droit 245">
            <a:extLst>
              <a:ext uri="{FF2B5EF4-FFF2-40B4-BE49-F238E27FC236}">
                <a16:creationId xmlns:a16="http://schemas.microsoft.com/office/drawing/2014/main" id="{13562E19-170B-436E-AC60-0AD37B276748}"/>
              </a:ext>
            </a:extLst>
          </p:cNvPr>
          <p:cNvCxnSpPr>
            <a:cxnSpLocks/>
          </p:cNvCxnSpPr>
          <p:nvPr/>
        </p:nvCxnSpPr>
        <p:spPr>
          <a:xfrm>
            <a:off x="0" y="3723878"/>
            <a:ext cx="3780706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necteur droit 245">
            <a:extLst>
              <a:ext uri="{FF2B5EF4-FFF2-40B4-BE49-F238E27FC236}">
                <a16:creationId xmlns:a16="http://schemas.microsoft.com/office/drawing/2014/main" id="{91457DA8-A4F5-4477-9587-5566174D51A9}"/>
              </a:ext>
            </a:extLst>
          </p:cNvPr>
          <p:cNvCxnSpPr>
            <a:cxnSpLocks/>
            <a:stCxn id="7" idx="1"/>
          </p:cNvCxnSpPr>
          <p:nvPr/>
        </p:nvCxnSpPr>
        <p:spPr>
          <a:xfrm>
            <a:off x="0" y="3209553"/>
            <a:ext cx="3780706" cy="10269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Connecteur droit 245">
            <a:extLst>
              <a:ext uri="{FF2B5EF4-FFF2-40B4-BE49-F238E27FC236}">
                <a16:creationId xmlns:a16="http://schemas.microsoft.com/office/drawing/2014/main" id="{DC7735B2-7B90-4A73-8247-8B0A7ACF8E32}"/>
              </a:ext>
            </a:extLst>
          </p:cNvPr>
          <p:cNvCxnSpPr>
            <a:cxnSpLocks/>
          </p:cNvCxnSpPr>
          <p:nvPr/>
        </p:nvCxnSpPr>
        <p:spPr>
          <a:xfrm>
            <a:off x="3996730" y="2220094"/>
            <a:ext cx="514885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Connecteur droit 245">
            <a:extLst>
              <a:ext uri="{FF2B5EF4-FFF2-40B4-BE49-F238E27FC236}">
                <a16:creationId xmlns:a16="http://schemas.microsoft.com/office/drawing/2014/main" id="{0CB66ACE-76BB-4356-A8A9-C8A85BD691A3}"/>
              </a:ext>
            </a:extLst>
          </p:cNvPr>
          <p:cNvCxnSpPr>
            <a:cxnSpLocks/>
          </p:cNvCxnSpPr>
          <p:nvPr/>
        </p:nvCxnSpPr>
        <p:spPr>
          <a:xfrm flipV="1">
            <a:off x="0" y="4299942"/>
            <a:ext cx="3780706" cy="6424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onnecteur droit 245">
            <a:extLst>
              <a:ext uri="{FF2B5EF4-FFF2-40B4-BE49-F238E27FC236}">
                <a16:creationId xmlns:a16="http://schemas.microsoft.com/office/drawing/2014/main" id="{573543FC-3949-4026-9DEF-7412994F2083}"/>
              </a:ext>
            </a:extLst>
          </p:cNvPr>
          <p:cNvCxnSpPr>
            <a:cxnSpLocks/>
          </p:cNvCxnSpPr>
          <p:nvPr/>
        </p:nvCxnSpPr>
        <p:spPr>
          <a:xfrm>
            <a:off x="0" y="4803998"/>
            <a:ext cx="91455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necteur droit 245">
            <a:extLst>
              <a:ext uri="{FF2B5EF4-FFF2-40B4-BE49-F238E27FC236}">
                <a16:creationId xmlns:a16="http://schemas.microsoft.com/office/drawing/2014/main" id="{EFBCBDC3-ED94-4816-BCAA-B14F5168118F}"/>
              </a:ext>
            </a:extLst>
          </p:cNvPr>
          <p:cNvCxnSpPr>
            <a:cxnSpLocks/>
          </p:cNvCxnSpPr>
          <p:nvPr/>
        </p:nvCxnSpPr>
        <p:spPr>
          <a:xfrm flipV="1">
            <a:off x="3996730" y="3003798"/>
            <a:ext cx="5148858" cy="33564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necteur droit 245">
            <a:extLst>
              <a:ext uri="{FF2B5EF4-FFF2-40B4-BE49-F238E27FC236}">
                <a16:creationId xmlns:a16="http://schemas.microsoft.com/office/drawing/2014/main" id="{D585F954-2393-4AC4-A273-C090501E985B}"/>
              </a:ext>
            </a:extLst>
          </p:cNvPr>
          <p:cNvCxnSpPr>
            <a:cxnSpLocks/>
          </p:cNvCxnSpPr>
          <p:nvPr/>
        </p:nvCxnSpPr>
        <p:spPr>
          <a:xfrm>
            <a:off x="3996730" y="3593099"/>
            <a:ext cx="514885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necteur droit 245">
            <a:extLst>
              <a:ext uri="{FF2B5EF4-FFF2-40B4-BE49-F238E27FC236}">
                <a16:creationId xmlns:a16="http://schemas.microsoft.com/office/drawing/2014/main" id="{F068AC5F-89A6-4D9A-9E56-00D7FB80E37F}"/>
              </a:ext>
            </a:extLst>
          </p:cNvPr>
          <p:cNvCxnSpPr>
            <a:cxnSpLocks/>
          </p:cNvCxnSpPr>
          <p:nvPr/>
        </p:nvCxnSpPr>
        <p:spPr>
          <a:xfrm flipV="1">
            <a:off x="3996730" y="4083918"/>
            <a:ext cx="5148858" cy="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8474389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30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6EF18F2-467B-485E-B37C-13CFC75B7F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6779" y="4893542"/>
            <a:ext cx="3670110" cy="249958"/>
          </a:xfrm>
          <a:prstGeom prst="rect">
            <a:avLst/>
          </a:prstGeom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B5F1E458-0423-408A-A9A1-B2882C13E17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9578" y="77588"/>
            <a:ext cx="8750914" cy="5271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800">
                <a:solidFill>
                  <a:schemeClr val="bg1"/>
                </a:solidFill>
              </a:rPr>
              <a:t>La pandemia ha potenciado nuevos hábitos vacacionales y usos de los alojamientos. El 25% de los menores de 35 años trabajarán desde su lugar de vacaciones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903FA71F-9BAA-4ECD-A996-D442D58EB1A4}"/>
              </a:ext>
            </a:extLst>
          </p:cNvPr>
          <p:cNvSpPr/>
          <p:nvPr/>
        </p:nvSpPr>
        <p:spPr>
          <a:xfrm>
            <a:off x="4571043" y="1092220"/>
            <a:ext cx="3908211" cy="215607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s-ES" sz="1600" b="1">
              <a:solidFill>
                <a:srgbClr val="002060"/>
              </a:solidFill>
              <a:latin typeface="Raleway" panose="020B0003030101060003" pitchFamily="34" charset="0"/>
            </a:endParaRP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960C4A78-E628-4093-A500-21337D4B7A0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71587" y="1111713"/>
            <a:ext cx="3930603" cy="31266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Alojamiento Para TRABAJAR en VACACIONES (%)</a:t>
            </a: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44FDE76C-A43A-4247-8A61-4E89948C1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42993"/>
              </p:ext>
            </p:extLst>
          </p:nvPr>
        </p:nvGraphicFramePr>
        <p:xfrm>
          <a:off x="4681670" y="1659740"/>
          <a:ext cx="2845809" cy="1245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5809">
                  <a:extLst>
                    <a:ext uri="{9D8B030D-6E8A-4147-A177-3AD203B41FA5}">
                      <a16:colId xmlns:a16="http://schemas.microsoft.com/office/drawing/2014/main" val="61983745"/>
                    </a:ext>
                  </a:extLst>
                </a:gridCol>
              </a:tblGrid>
              <a:tr h="271478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Alquilar una casa o apartamento</a:t>
                      </a:r>
                    </a:p>
                  </a:txBody>
                  <a:tcPr marL="7297" marR="7297" marT="72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408777"/>
                  </a:ext>
                </a:extLst>
              </a:tr>
              <a:tr h="271478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lang="es-ES" sz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Casa de unos amigos/la familia o en su propia casa de vacaciones</a:t>
                      </a:r>
                    </a:p>
                  </a:txBody>
                  <a:tcPr marL="7297" marR="7297" marT="72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493371"/>
                  </a:ext>
                </a:extLst>
              </a:tr>
              <a:tr h="329122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lang="es-ES" sz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Hotel</a:t>
                      </a:r>
                    </a:p>
                  </a:txBody>
                  <a:tcPr marL="7297" marR="7297" marT="72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215444"/>
                  </a:ext>
                </a:extLst>
              </a:tr>
              <a:tr h="271478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lang="es-ES" sz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Casa de huéspedes</a:t>
                      </a:r>
                    </a:p>
                  </a:txBody>
                  <a:tcPr marL="7297" marR="7297" marT="72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901536"/>
                  </a:ext>
                </a:extLst>
              </a:tr>
            </a:tbl>
          </a:graphicData>
        </a:graphic>
      </p:graphicFrame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D756BCAF-B793-48C5-89B9-7634533BD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897147"/>
              </p:ext>
            </p:extLst>
          </p:nvPr>
        </p:nvGraphicFramePr>
        <p:xfrm>
          <a:off x="7638106" y="1627942"/>
          <a:ext cx="511381" cy="1276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381">
                  <a:extLst>
                    <a:ext uri="{9D8B030D-6E8A-4147-A177-3AD203B41FA5}">
                      <a16:colId xmlns:a16="http://schemas.microsoft.com/office/drawing/2014/main" val="2831363114"/>
                    </a:ext>
                  </a:extLst>
                </a:gridCol>
              </a:tblGrid>
              <a:tr h="3031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244726"/>
                  </a:ext>
                </a:extLst>
              </a:tr>
              <a:tr h="3031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127775"/>
                  </a:ext>
                </a:extLst>
              </a:tr>
              <a:tr h="36751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787347"/>
                  </a:ext>
                </a:extLst>
              </a:tr>
              <a:tr h="3031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793444"/>
                  </a:ext>
                </a:extLst>
              </a:tr>
            </a:tbl>
          </a:graphicData>
        </a:graphic>
      </p:graphicFrame>
      <p:sp>
        <p:nvSpPr>
          <p:cNvPr id="26" name="Rectangle 13">
            <a:extLst>
              <a:ext uri="{FF2B5EF4-FFF2-40B4-BE49-F238E27FC236}">
                <a16:creationId xmlns:a16="http://schemas.microsoft.com/office/drawing/2014/main" id="{4393EC81-8CC9-4871-8C82-D0203FB80176}"/>
              </a:ext>
            </a:extLst>
          </p:cNvPr>
          <p:cNvSpPr/>
          <p:nvPr/>
        </p:nvSpPr>
        <p:spPr>
          <a:xfrm>
            <a:off x="4623077" y="2920724"/>
            <a:ext cx="38041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Para alojarte durante  tus </a:t>
            </a:r>
            <a:r>
              <a:rPr lang="es-ES" sz="900" i="1" err="1">
                <a:latin typeface="Raleway" panose="020B0604020202020204" charset="0"/>
              </a:rPr>
              <a:t>Workcations</a:t>
            </a:r>
            <a:r>
              <a:rPr lang="es-ES" sz="900" i="1">
                <a:latin typeface="Raleway" panose="020B0604020202020204" charset="0"/>
              </a:rPr>
              <a:t> prefieres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AE16151F-7085-4BB3-9254-5C751E2A86DA}"/>
              </a:ext>
            </a:extLst>
          </p:cNvPr>
          <p:cNvSpPr/>
          <p:nvPr/>
        </p:nvSpPr>
        <p:spPr>
          <a:xfrm>
            <a:off x="430894" y="1089347"/>
            <a:ext cx="3908211" cy="215607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s-ES" sz="1600" b="1">
              <a:solidFill>
                <a:srgbClr val="002060"/>
              </a:solidFill>
              <a:latin typeface="Raleway" panose="020B0003030101060003" pitchFamily="34" charset="0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33A2F83-07F7-4A61-BC49-3B78CE454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49838"/>
              </p:ext>
            </p:extLst>
          </p:nvPr>
        </p:nvGraphicFramePr>
        <p:xfrm>
          <a:off x="550834" y="1661492"/>
          <a:ext cx="2743995" cy="792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995">
                  <a:extLst>
                    <a:ext uri="{9D8B030D-6E8A-4147-A177-3AD203B41FA5}">
                      <a16:colId xmlns:a16="http://schemas.microsoft.com/office/drawing/2014/main" val="1334910427"/>
                    </a:ext>
                  </a:extLst>
                </a:gridCol>
              </a:tblGrid>
              <a:tr h="246841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Sí, ya lo he hecho en el pasado</a:t>
                      </a:r>
                    </a:p>
                  </a:txBody>
                  <a:tcPr marL="7297" marR="7297" marT="72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327258"/>
                  </a:ext>
                </a:extLst>
              </a:tr>
              <a:tr h="246841">
                <a:tc>
                  <a:txBody>
                    <a:bodyPr/>
                    <a:lstStyle/>
                    <a:p>
                      <a:pPr marL="0" lvl="0" algn="l" defTabSz="924282" rtl="0" eaLnBrk="1" fontAlgn="t" latinLnBrk="0" hangingPunct="1">
                        <a:defRPr b="0" i="0"/>
                      </a:pPr>
                      <a:r>
                        <a:rPr lang="es-ES" sz="12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Sí, probaré este año por primera vez</a:t>
                      </a:r>
                    </a:p>
                  </a:txBody>
                  <a:tcPr marL="7297" marR="7297" marT="72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150224"/>
                  </a:ext>
                </a:extLst>
              </a:tr>
              <a:tr h="299254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lang="es-ES" sz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No</a:t>
                      </a:r>
                    </a:p>
                  </a:txBody>
                  <a:tcPr marL="7297" marR="7297" marT="729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647023"/>
                  </a:ext>
                </a:extLst>
              </a:tr>
            </a:tbl>
          </a:graphicData>
        </a:graphic>
      </p:graphicFrame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2E27646-4EC6-4B35-B07B-600D8393B99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24722" y="1123968"/>
            <a:ext cx="3780000" cy="31266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TRABAJAR DESDE EL LUGAR DE VACACIONES (%)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DC406C35-51CC-415F-82B0-C33611BAA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79288"/>
              </p:ext>
            </p:extLst>
          </p:nvPr>
        </p:nvGraphicFramePr>
        <p:xfrm>
          <a:off x="3495363" y="1661492"/>
          <a:ext cx="511381" cy="841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381">
                  <a:extLst>
                    <a:ext uri="{9D8B030D-6E8A-4147-A177-3AD203B41FA5}">
                      <a16:colId xmlns:a16="http://schemas.microsoft.com/office/drawing/2014/main" val="2980324929"/>
                    </a:ext>
                  </a:extLst>
                </a:gridCol>
              </a:tblGrid>
              <a:tr h="26823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881826"/>
                  </a:ext>
                </a:extLst>
              </a:tr>
              <a:tr h="26823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619677"/>
                  </a:ext>
                </a:extLst>
              </a:tr>
              <a:tr h="30545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FF0000"/>
                          </a:solidFill>
                          <a:effectLst/>
                          <a:latin typeface="Raleway" panose="020B060402020202020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383131"/>
                  </a:ext>
                </a:extLst>
              </a:tr>
            </a:tbl>
          </a:graphicData>
        </a:graphic>
      </p:graphicFrame>
      <p:sp>
        <p:nvSpPr>
          <p:cNvPr id="16" name="Rectangle 13">
            <a:extLst>
              <a:ext uri="{FF2B5EF4-FFF2-40B4-BE49-F238E27FC236}">
                <a16:creationId xmlns:a16="http://schemas.microsoft.com/office/drawing/2014/main" id="{2DB29435-3C6D-447F-B736-406BE69E6A16}"/>
              </a:ext>
            </a:extLst>
          </p:cNvPr>
          <p:cNvSpPr/>
          <p:nvPr/>
        </p:nvSpPr>
        <p:spPr>
          <a:xfrm>
            <a:off x="400580" y="2920724"/>
            <a:ext cx="3804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¿Tienes intención de trabajar desde tu lugar de vacaciones este verano?</a:t>
            </a:r>
          </a:p>
        </p:txBody>
      </p:sp>
      <p:pic>
        <p:nvPicPr>
          <p:cNvPr id="20" name="Picture 17" descr="Spanien">
            <a:extLst>
              <a:ext uri="{FF2B5EF4-FFF2-40B4-BE49-F238E27FC236}">
                <a16:creationId xmlns:a16="http://schemas.microsoft.com/office/drawing/2014/main" id="{6CB933AF-CE45-4F85-A750-6B4B5CF7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269" y="1407740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7" descr="Spanien">
            <a:extLst>
              <a:ext uri="{FF2B5EF4-FFF2-40B4-BE49-F238E27FC236}">
                <a16:creationId xmlns:a16="http://schemas.microsoft.com/office/drawing/2014/main" id="{0B2A0712-37BB-45B8-9A7F-23A6FD838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7796" y="1375942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20807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6D5B5987-CBB0-49CE-86F2-B2A448A78DD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3134" y="411510"/>
            <a:ext cx="5097771" cy="2742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2428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b="0" i="0"/>
            </a:pPr>
            <a:r>
              <a:rPr lang="es-ES" sz="6000" b="1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r>
              <a:rPr kumimoji="0" lang="es-ES" sz="60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  <a:br>
              <a:rPr/>
            </a:br>
            <a:r>
              <a:rPr kumimoji="0" lang="es-ES" sz="32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SEGUROS</a:t>
            </a:r>
            <a:endParaRPr kumimoji="0" lang="es-ES" sz="3200" b="0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5A480148-50C5-40C0-B692-6F6CE03589F0}"/>
              </a:ext>
            </a:extLst>
          </p:cNvPr>
          <p:cNvGrpSpPr/>
          <p:nvPr/>
        </p:nvGrpSpPr>
        <p:grpSpPr>
          <a:xfrm>
            <a:off x="6965733" y="4594675"/>
            <a:ext cx="1933548" cy="355982"/>
            <a:chOff x="10239375" y="6688139"/>
            <a:chExt cx="2842245" cy="523426"/>
          </a:xfrm>
        </p:grpSpPr>
        <p:pic>
          <p:nvPicPr>
            <p:cNvPr id="8" name="Picture 10" descr="IPSOS_GAMECHANGERS_blue.png">
              <a:extLst>
                <a:ext uri="{FF2B5EF4-FFF2-40B4-BE49-F238E27FC236}">
                  <a16:creationId xmlns:a16="http://schemas.microsoft.com/office/drawing/2014/main" id="{C4101C76-3F69-4D7B-9A4D-E5AE54547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9" name="Picture 11" descr="IPSOS_GAMECHANGERS_blue.png">
              <a:extLst>
                <a:ext uri="{FF2B5EF4-FFF2-40B4-BE49-F238E27FC236}">
                  <a16:creationId xmlns:a16="http://schemas.microsoft.com/office/drawing/2014/main" id="{2F93E3ED-17A1-4192-A69C-6A730CC7EA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2342F525-982E-46E1-B0D2-9D7DAE40D3EE}"/>
              </a:ext>
            </a:extLst>
          </p:cNvPr>
          <p:cNvSpPr/>
          <p:nvPr/>
        </p:nvSpPr>
        <p:spPr>
          <a:xfrm>
            <a:off x="483135" y="2403568"/>
            <a:ext cx="4794259" cy="196813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</a:t>
            </a:r>
            <a:r>
              <a:rPr lang="es-ES" sz="1600" b="1" kern="0">
                <a:solidFill>
                  <a:schemeClr val="tx2"/>
                </a:solidFill>
                <a:latin typeface="Century Gothic" panose="020B0502020202020204" pitchFamily="34" charset="0"/>
              </a:rPr>
              <a:t>Nuevas necesidades y exigencias</a:t>
            </a:r>
            <a:endParaRPr lang="es-ES" sz="1600" b="1" kern="0">
              <a:solidFill>
                <a:srgbClr val="002060"/>
              </a:solidFill>
              <a:latin typeface="Raleway" panose="020B0003030101060003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</a:t>
            </a:r>
            <a:r>
              <a:rPr lang="es-ES" sz="1600" b="1" kern="0">
                <a:solidFill>
                  <a:schemeClr val="tx2"/>
                </a:solidFill>
                <a:latin typeface="Century Gothic" panose="020B0502020202020204" pitchFamily="34" charset="0"/>
              </a:rPr>
              <a:t>Nivel de aseguramiento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</a:t>
            </a:r>
            <a:r>
              <a:rPr lang="es-ES" sz="1600" b="1" kern="0">
                <a:solidFill>
                  <a:schemeClr val="tx2"/>
                </a:solidFill>
                <a:latin typeface="Century Gothic" panose="020B0502020202020204" pitchFamily="34" charset="0"/>
              </a:rPr>
              <a:t>Razones para comprarlo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Canal de venta y criterio de compra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Raleway" panose="020B0003030101060003" pitchFamily="34" charset="0"/>
              </a:rPr>
              <a:t>&gt; </a:t>
            </a:r>
            <a:r>
              <a:rPr lang="es-ES" sz="1600" b="1" kern="0">
                <a:solidFill>
                  <a:schemeClr val="tx2"/>
                </a:solidFill>
                <a:latin typeface="Century Gothic" panose="020B0502020202020204" pitchFamily="34" charset="0"/>
              </a:rPr>
              <a:t>Nuevos servicios</a:t>
            </a:r>
          </a:p>
          <a:p>
            <a:pPr>
              <a:lnSpc>
                <a:spcPct val="150000"/>
              </a:lnSpc>
            </a:pPr>
            <a:endParaRPr lang="es-ES" sz="1600" b="1" ker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8FE4BBF-4EA5-4BA7-BFD6-886CA71C3A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68674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391DAAC9-519F-4FBD-9D5E-82573CF3BE6E}"/>
              </a:ext>
            </a:extLst>
          </p:cNvPr>
          <p:cNvSpPr/>
          <p:nvPr/>
        </p:nvSpPr>
        <p:spPr>
          <a:xfrm>
            <a:off x="1108760" y="729821"/>
            <a:ext cx="7816341" cy="3875129"/>
          </a:xfrm>
          <a:prstGeom prst="rect">
            <a:avLst/>
          </a:prstGeom>
          <a:solidFill>
            <a:srgbClr val="FFFFF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s-ES" sz="1600" b="1" kern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FB6CA83F-16C0-4F5B-8FE6-05BD8245297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21018" y="668858"/>
            <a:ext cx="8533234" cy="53762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spcBef>
                <a:spcPts val="0"/>
              </a:spcBef>
              <a:spcAft>
                <a:spcPts val="0"/>
              </a:spcAft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qué condiciones de seguridad le deben proporcionar para que considere viajar este verano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(%)</a:t>
            </a:r>
          </a:p>
        </p:txBody>
      </p:sp>
      <p:graphicFrame>
        <p:nvGraphicFramePr>
          <p:cNvPr id="7" name="Tableau 12">
            <a:extLst>
              <a:ext uri="{FF2B5EF4-FFF2-40B4-BE49-F238E27FC236}">
                <a16:creationId xmlns:a16="http://schemas.microsoft.com/office/drawing/2014/main" id="{756E58D4-7A92-4F01-86D1-0D45EB038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830901"/>
              </p:ext>
            </p:extLst>
          </p:nvPr>
        </p:nvGraphicFramePr>
        <p:xfrm>
          <a:off x="1252849" y="1148857"/>
          <a:ext cx="6958149" cy="3153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8149">
                  <a:extLst>
                    <a:ext uri="{9D8B030D-6E8A-4147-A177-3AD203B41FA5}">
                      <a16:colId xmlns:a16="http://schemas.microsoft.com/office/drawing/2014/main" val="1984624198"/>
                    </a:ext>
                  </a:extLst>
                </a:gridCol>
              </a:tblGrid>
              <a:tr h="30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Limpieza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del medio de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transporte</a:t>
                      </a:r>
                      <a:endParaRPr lang="en-U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28113"/>
                  </a:ext>
                </a:extLst>
              </a:tr>
              <a:tr h="30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Información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detallada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en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caso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de COVID19 y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medidas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en el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destino</a:t>
                      </a:r>
                      <a:endParaRPr lang="en-U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203820"/>
                  </a:ext>
                </a:extLst>
              </a:tr>
              <a:tr h="30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Requisito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de test PCR COVID 19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negativo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antes de acceder a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instalaciones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turísticas</a:t>
                      </a:r>
                      <a:endParaRPr lang="en-U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521345"/>
                  </a:ext>
                </a:extLst>
              </a:tr>
              <a:tr h="31051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Seguro de Asistencia y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repatriación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cobertura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de Asistencia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médica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en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caso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contraer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COVID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durante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el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viaje</a:t>
                      </a:r>
                      <a:endParaRPr lang="en-U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272608"/>
                  </a:ext>
                </a:extLst>
              </a:tr>
              <a:tr h="310519">
                <a:tc>
                  <a:txBody>
                    <a:bodyPr/>
                    <a:lstStyle/>
                    <a:p>
                      <a:pPr marL="0" marR="0" lvl="0" indent="0" algn="l" defTabSz="92428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Seguro de </a:t>
                      </a:r>
                      <a:r>
                        <a:rPr lang="en-US" sz="11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viaje</a:t>
                      </a:r>
                      <a:r>
                        <a:rPr lang="en-US" sz="11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que </a:t>
                      </a:r>
                      <a:r>
                        <a:rPr lang="en-US" sz="11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incluya</a:t>
                      </a:r>
                      <a:r>
                        <a:rPr lang="en-US" sz="11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</a:t>
                      </a:r>
                      <a:r>
                        <a:rPr lang="en-US" sz="11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reembolso</a:t>
                      </a:r>
                      <a:r>
                        <a:rPr lang="en-US" sz="11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de </a:t>
                      </a:r>
                      <a:r>
                        <a:rPr lang="en-US" sz="11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gastos</a:t>
                      </a:r>
                      <a:r>
                        <a:rPr lang="en-US" sz="11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de </a:t>
                      </a:r>
                      <a:r>
                        <a:rPr lang="en-US" sz="11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cancelación</a:t>
                      </a:r>
                      <a:r>
                        <a:rPr lang="en-US" sz="11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</a:t>
                      </a:r>
                      <a:r>
                        <a:rPr lang="en-US" sz="11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si</a:t>
                      </a:r>
                      <a:r>
                        <a:rPr lang="en-US" sz="11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un </a:t>
                      </a:r>
                      <a:r>
                        <a:rPr lang="en-US" sz="11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miembro</a:t>
                      </a:r>
                      <a:r>
                        <a:rPr lang="en-US" sz="11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de la </a:t>
                      </a:r>
                      <a:r>
                        <a:rPr lang="en-US" sz="11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familia</a:t>
                      </a:r>
                      <a:r>
                        <a:rPr lang="en-US" sz="11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</a:t>
                      </a:r>
                      <a:r>
                        <a:rPr lang="en-US" sz="11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contrae</a:t>
                      </a:r>
                      <a:r>
                        <a:rPr lang="en-US" sz="11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COVID antes de la </a:t>
                      </a:r>
                      <a:r>
                        <a:rPr lang="en-US" sz="11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salida</a:t>
                      </a:r>
                      <a:endParaRPr lang="en-US" sz="11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56942"/>
                  </a:ext>
                </a:extLst>
              </a:tr>
              <a:tr h="30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Estar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inmunizado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contraCOVID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841497"/>
                  </a:ext>
                </a:extLst>
              </a:tr>
              <a:tr h="30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Medidas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distancia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social en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alojamientos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transportes</a:t>
                      </a:r>
                      <a:endParaRPr lang="en-U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805692"/>
                  </a:ext>
                </a:extLst>
              </a:tr>
              <a:tr h="30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Requitisito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vacunación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contra COVID19 para acceder a las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instalaciones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turísticas</a:t>
                      </a:r>
                      <a:endParaRPr lang="en-U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204558"/>
                  </a:ext>
                </a:extLst>
              </a:tr>
              <a:tr h="30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Requisito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de test COVID en las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propias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instalaciones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turísticas</a:t>
                      </a:r>
                      <a:endParaRPr lang="en-US" sz="1100" b="0" i="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546590"/>
                  </a:ext>
                </a:extLst>
              </a:tr>
              <a:tr h="307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Condiciones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reserva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vuelos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100" b="0" i="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alojamiento</a:t>
                      </a:r>
                      <a:r>
                        <a:rPr lang="en-US" sz="1100" b="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flexibles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642490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10804B9C-0DA4-440A-8200-7B1AF6B80032}"/>
              </a:ext>
            </a:extLst>
          </p:cNvPr>
          <p:cNvSpPr/>
          <p:nvPr/>
        </p:nvSpPr>
        <p:spPr>
          <a:xfrm>
            <a:off x="1252849" y="4337219"/>
            <a:ext cx="71888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i="1">
                <a:solidFill>
                  <a:srgbClr val="222223"/>
                </a:solidFill>
                <a:latin typeface="Raleway" panose="020B0604020202020204" charset="0"/>
              </a:rPr>
              <a:t>¿Qué condiciones de seguridad deberían ofrecerle para que considere viajar  este verano</a:t>
            </a:r>
            <a:r>
              <a:rPr kumimoji="0" lang="es-ES" sz="900" b="0" i="1" u="none" strike="noStrike" kern="1200" cap="none" spc="0" normalizeH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Raleway" panose="020B0604020202020204" charset="0"/>
              </a:rPr>
              <a:t>?</a:t>
            </a:r>
            <a:r>
              <a:rPr kumimoji="0" lang="es-ES" sz="900" b="0" i="1" u="none" strike="noStrike" kern="1200" cap="none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Raleway" panose="020B0604020202020204" charset="0"/>
              </a:rPr>
              <a:t>…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B91231-FC15-43C9-919C-25D862787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177032"/>
              </p:ext>
            </p:extLst>
          </p:nvPr>
        </p:nvGraphicFramePr>
        <p:xfrm>
          <a:off x="7912275" y="1105289"/>
          <a:ext cx="788440" cy="3231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555">
                  <a:extLst>
                    <a:ext uri="{9D8B030D-6E8A-4147-A177-3AD203B41FA5}">
                      <a16:colId xmlns:a16="http://schemas.microsoft.com/office/drawing/2014/main" val="1210650110"/>
                    </a:ext>
                  </a:extLst>
                </a:gridCol>
                <a:gridCol w="391885">
                  <a:extLst>
                    <a:ext uri="{9D8B030D-6E8A-4147-A177-3AD203B41FA5}">
                      <a16:colId xmlns:a16="http://schemas.microsoft.com/office/drawing/2014/main" val="1672577131"/>
                    </a:ext>
                  </a:extLst>
                </a:gridCol>
              </a:tblGrid>
              <a:tr h="3231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41429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583608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886475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643816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847218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449981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39280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463342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233533"/>
                  </a:ext>
                </a:extLst>
              </a:tr>
              <a:tr h="3231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457226"/>
                  </a:ext>
                </a:extLst>
              </a:tr>
            </a:tbl>
          </a:graphicData>
        </a:graphic>
      </p:graphicFrame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E3C2666-5D5B-4B01-869C-F4AE928829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975" y="189298"/>
            <a:ext cx="8935638" cy="442661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entre los </a:t>
            </a:r>
            <a:r>
              <a:rPr lang="en-US" sz="1800" b="1" kern="0" cap="all" err="1">
                <a:solidFill>
                  <a:schemeClr val="bg1"/>
                </a:solidFill>
                <a:latin typeface="Raleway" panose="020B0604020202020204" charset="0"/>
              </a:rPr>
              <a:t>más</a:t>
            </a: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 </a:t>
            </a:r>
            <a:r>
              <a:rPr lang="en-US" sz="1800" b="1" kern="0" cap="all" err="1">
                <a:solidFill>
                  <a:schemeClr val="bg1"/>
                </a:solidFill>
                <a:latin typeface="Raleway" panose="020B0604020202020204" charset="0"/>
              </a:rPr>
              <a:t>exigentes</a:t>
            </a: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 con las </a:t>
            </a:r>
            <a:r>
              <a:rPr lang="en-US" sz="1800" b="1" kern="0" cap="all" err="1">
                <a:solidFill>
                  <a:schemeClr val="bg1"/>
                </a:solidFill>
                <a:latin typeface="Raleway" panose="020B0604020202020204" charset="0"/>
              </a:rPr>
              <a:t>condiciones</a:t>
            </a: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 y </a:t>
            </a:r>
            <a:r>
              <a:rPr lang="en-US" sz="1800" b="1" kern="0" cap="all" err="1">
                <a:solidFill>
                  <a:schemeClr val="bg1"/>
                </a:solidFill>
                <a:latin typeface="Raleway" panose="020B0604020202020204" charset="0"/>
              </a:rPr>
              <a:t>requisitos</a:t>
            </a: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  </a:t>
            </a:r>
            <a:r>
              <a:rPr lang="en-US" sz="1800" b="1" kern="0" cap="all" err="1">
                <a:solidFill>
                  <a:schemeClr val="bg1"/>
                </a:solidFill>
                <a:latin typeface="Raleway" panose="020B0604020202020204" charset="0"/>
              </a:rPr>
              <a:t>necesarios</a:t>
            </a: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 para </a:t>
            </a:r>
            <a:r>
              <a:rPr lang="en-US" sz="1800" b="1" kern="0" cap="all" err="1">
                <a:solidFill>
                  <a:schemeClr val="bg1"/>
                </a:solidFill>
                <a:latin typeface="Raleway" panose="020B0604020202020204" charset="0"/>
              </a:rPr>
              <a:t>viajar</a:t>
            </a: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, </a:t>
            </a:r>
            <a:r>
              <a:rPr lang="en-US" sz="1800" b="1" kern="0" cap="all" err="1">
                <a:solidFill>
                  <a:schemeClr val="bg1"/>
                </a:solidFill>
                <a:latin typeface="Raleway" panose="020B0604020202020204" charset="0"/>
              </a:rPr>
              <a:t>demandan</a:t>
            </a: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 </a:t>
            </a:r>
            <a:r>
              <a:rPr lang="en-US" sz="1800" b="1" kern="0" cap="all" err="1">
                <a:solidFill>
                  <a:schemeClr val="bg1"/>
                </a:solidFill>
                <a:latin typeface="Raleway" panose="020B0604020202020204" charset="0"/>
              </a:rPr>
              <a:t>seguros</a:t>
            </a: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 de Asistencia en </a:t>
            </a:r>
            <a:r>
              <a:rPr lang="en-US" sz="1800" b="1" kern="0" cap="all" err="1">
                <a:solidFill>
                  <a:schemeClr val="bg1"/>
                </a:solidFill>
                <a:latin typeface="Raleway" panose="020B0604020202020204" charset="0"/>
              </a:rPr>
              <a:t>viaje</a:t>
            </a: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 (</a:t>
            </a:r>
            <a:r>
              <a:rPr lang="en-US" sz="1800" b="1" kern="0" cap="all" err="1">
                <a:solidFill>
                  <a:schemeClr val="bg1"/>
                </a:solidFill>
                <a:latin typeface="Raleway" panose="020B0604020202020204" charset="0"/>
              </a:rPr>
              <a:t>covid</a:t>
            </a: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)</a:t>
            </a:r>
          </a:p>
        </p:txBody>
      </p:sp>
      <p:pic>
        <p:nvPicPr>
          <p:cNvPr id="12" name="Picture 4" descr="Europäische-Union">
            <a:extLst>
              <a:ext uri="{FF2B5EF4-FFF2-40B4-BE49-F238E27FC236}">
                <a16:creationId xmlns:a16="http://schemas.microsoft.com/office/drawing/2014/main" id="{82D2BFFF-2FD7-451C-8E69-EEEEB4E69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508" y="901481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7" descr="Spanien">
            <a:extLst>
              <a:ext uri="{FF2B5EF4-FFF2-40B4-BE49-F238E27FC236}">
                <a16:creationId xmlns:a16="http://schemas.microsoft.com/office/drawing/2014/main" id="{728CD5AD-359F-4637-A73A-D050D414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9390" y="901481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D5A1B34-F73B-47E9-A3AB-6EADD69D5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6779" y="4893542"/>
            <a:ext cx="3670110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9077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3602DE3A-2D66-4EC2-AD92-43E55F363F6B}"/>
              </a:ext>
            </a:extLst>
          </p:cNvPr>
          <p:cNvSpPr/>
          <p:nvPr/>
        </p:nvSpPr>
        <p:spPr>
          <a:xfrm>
            <a:off x="653937" y="933177"/>
            <a:ext cx="7505994" cy="3495442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ACD9078-FC7D-4D28-BCD7-59C6F5ADF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62077"/>
              </p:ext>
            </p:extLst>
          </p:nvPr>
        </p:nvGraphicFramePr>
        <p:xfrm>
          <a:off x="857251" y="1693862"/>
          <a:ext cx="2617469" cy="221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469">
                  <a:extLst>
                    <a:ext uri="{9D8B030D-6E8A-4147-A177-3AD203B41FA5}">
                      <a16:colId xmlns:a16="http://schemas.microsoft.com/office/drawing/2014/main" val="3332737976"/>
                    </a:ext>
                  </a:extLst>
                </a:gridCol>
              </a:tblGrid>
              <a:tr h="359936">
                <a:tc>
                  <a:txBody>
                    <a:bodyPr/>
                    <a:lstStyle/>
                    <a:p>
                      <a:pPr marL="0" marR="0" lvl="0" indent="0" algn="l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Averías en tu vehículo</a:t>
                      </a:r>
                      <a:endParaRPr lang="fr-FR" sz="1100" b="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289039"/>
                  </a:ext>
                </a:extLst>
              </a:tr>
              <a:tr h="502924">
                <a:tc>
                  <a:txBody>
                    <a:bodyPr/>
                    <a:lstStyle/>
                    <a:p>
                      <a:pPr marL="0" marR="0" lvl="0" indent="0" algn="l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Un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problema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en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tu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vivienda</a:t>
                      </a:r>
                      <a:endParaRPr lang="fr-FR" sz="1100" b="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232257"/>
                  </a:ext>
                </a:extLst>
              </a:tr>
              <a:tr h="359936">
                <a:tc>
                  <a:txBody>
                    <a:bodyPr/>
                    <a:lstStyle/>
                    <a:p>
                      <a:pPr marL="0" marR="0" lvl="0" indent="0" algn="l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Un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problema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de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salud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que me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afecte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a mi o a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quienes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viajan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conmigo</a:t>
                      </a:r>
                      <a:endParaRPr lang="fr-FR" sz="1100" b="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349453"/>
                  </a:ext>
                </a:extLst>
              </a:tr>
              <a:tr h="502924">
                <a:tc>
                  <a:txBody>
                    <a:bodyPr/>
                    <a:lstStyle/>
                    <a:p>
                      <a:pPr marL="0" marR="0" lvl="0" indent="0" algn="l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Un accidente de coche, </a:t>
                      </a:r>
                      <a:r>
                        <a:rPr lang="fr-FR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tren</a:t>
                      </a:r>
                      <a:r>
                        <a:rPr lang="fr-FR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, </a:t>
                      </a:r>
                      <a:r>
                        <a:rPr lang="fr-FR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avión</a:t>
                      </a:r>
                      <a:r>
                        <a:rPr lang="fr-FR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,..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0626"/>
                  </a:ext>
                </a:extLst>
              </a:tr>
              <a:tr h="359936">
                <a:tc>
                  <a:txBody>
                    <a:bodyPr/>
                    <a:lstStyle/>
                    <a:p>
                      <a:pPr marL="0" marR="0" lvl="0" indent="0" algn="l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La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pérdida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de mis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pertenencias</a:t>
                      </a:r>
                      <a:endParaRPr lang="en-US" sz="1100" b="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  <a:p>
                      <a:pPr marL="0" marR="0" lvl="0" indent="0" algn="l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36303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B7A7D5-8032-432A-88FB-8737E79D9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49293"/>
              </p:ext>
            </p:extLst>
          </p:nvPr>
        </p:nvGraphicFramePr>
        <p:xfrm>
          <a:off x="3462589" y="1614825"/>
          <a:ext cx="891684" cy="213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10">
                  <a:extLst>
                    <a:ext uri="{9D8B030D-6E8A-4147-A177-3AD203B41FA5}">
                      <a16:colId xmlns:a16="http://schemas.microsoft.com/office/drawing/2014/main" val="3514955442"/>
                    </a:ext>
                  </a:extLst>
                </a:gridCol>
                <a:gridCol w="473874">
                  <a:extLst>
                    <a:ext uri="{9D8B030D-6E8A-4147-A177-3AD203B41FA5}">
                      <a16:colId xmlns:a16="http://schemas.microsoft.com/office/drawing/2014/main" val="1246802178"/>
                    </a:ext>
                  </a:extLst>
                </a:gridCol>
              </a:tblGrid>
              <a:tr h="3679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559278"/>
                  </a:ext>
                </a:extLst>
              </a:tr>
              <a:tr h="5141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85332"/>
                  </a:ext>
                </a:extLst>
              </a:tr>
              <a:tr h="3679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710148"/>
                  </a:ext>
                </a:extLst>
              </a:tr>
              <a:tr h="5141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08990"/>
                  </a:ext>
                </a:extLst>
              </a:tr>
              <a:tr h="3679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3321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EE252D34-13E1-4CB0-960F-6BC70B0AC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779" y="4893542"/>
            <a:ext cx="3670110" cy="249958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4A8A48C-73B0-446C-BF72-3640FA335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557967"/>
              </p:ext>
            </p:extLst>
          </p:nvPr>
        </p:nvGraphicFramePr>
        <p:xfrm>
          <a:off x="4572794" y="1693863"/>
          <a:ext cx="2484809" cy="213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809">
                  <a:extLst>
                    <a:ext uri="{9D8B030D-6E8A-4147-A177-3AD203B41FA5}">
                      <a16:colId xmlns:a16="http://schemas.microsoft.com/office/drawing/2014/main" val="1333640670"/>
                    </a:ext>
                  </a:extLst>
                </a:gridCol>
              </a:tblGrid>
              <a:tr h="426429">
                <a:tc>
                  <a:txBody>
                    <a:bodyPr/>
                    <a:lstStyle/>
                    <a:p>
                      <a:pPr algn="l"/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Enfermedad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de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familiares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y amigos que no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viajan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con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nosostros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582146"/>
                  </a:ext>
                </a:extLst>
              </a:tr>
              <a:tr h="426429">
                <a:tc>
                  <a:txBody>
                    <a:bodyPr/>
                    <a:lstStyle/>
                    <a:p>
                      <a:pPr marL="0" marR="0" lvl="0" indent="0" algn="l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Un </a:t>
                      </a:r>
                      <a:r>
                        <a:rPr lang="en-US" sz="1100" b="0" i="0" u="none" strike="noStrike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ataque</a:t>
                      </a:r>
                      <a:r>
                        <a:rPr lang="en-US" sz="11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 </a:t>
                      </a:r>
                      <a:endParaRPr lang="fr-FR" sz="11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Raleway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50682"/>
                  </a:ext>
                </a:extLst>
              </a:tr>
              <a:tr h="426429">
                <a:tc>
                  <a:txBody>
                    <a:bodyPr/>
                    <a:lstStyle/>
                    <a:p>
                      <a:pPr algn="l"/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Desastres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naturales (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terremoto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,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erupción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volcánica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,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riada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, etc.)</a:t>
                      </a:r>
                      <a:endParaRPr lang="fr-FR" sz="1100" b="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180656"/>
                  </a:ext>
                </a:extLst>
              </a:tr>
              <a:tr h="426429">
                <a:tc>
                  <a:txBody>
                    <a:bodyPr/>
                    <a:lstStyle/>
                    <a:p>
                      <a:pPr algn="l"/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Huelgas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de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transporte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y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retrasos</a:t>
                      </a:r>
                      <a:endParaRPr lang="fr-FR" sz="1100" b="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039230"/>
                  </a:ext>
                </a:extLst>
              </a:tr>
              <a:tr h="426429">
                <a:tc>
                  <a:txBody>
                    <a:bodyPr/>
                    <a:lstStyle/>
                    <a:p>
                      <a:pPr algn="l"/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Un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ataque</a:t>
                      </a:r>
                      <a:r>
                        <a:rPr lang="en-US" sz="11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 </a:t>
                      </a:r>
                      <a:r>
                        <a:rPr lang="en-US" sz="1100" b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terrorista</a:t>
                      </a:r>
                      <a:endParaRPr lang="en-US" sz="1100" b="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923897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29F3B8A-72D3-44BA-BDF0-8305A4169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499075"/>
              </p:ext>
            </p:extLst>
          </p:nvPr>
        </p:nvGraphicFramePr>
        <p:xfrm>
          <a:off x="7162925" y="1614825"/>
          <a:ext cx="891684" cy="2199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76">
                  <a:extLst>
                    <a:ext uri="{9D8B030D-6E8A-4147-A177-3AD203B41FA5}">
                      <a16:colId xmlns:a16="http://schemas.microsoft.com/office/drawing/2014/main" val="2031107020"/>
                    </a:ext>
                  </a:extLst>
                </a:gridCol>
                <a:gridCol w="482508">
                  <a:extLst>
                    <a:ext uri="{9D8B030D-6E8A-4147-A177-3AD203B41FA5}">
                      <a16:colId xmlns:a16="http://schemas.microsoft.com/office/drawing/2014/main" val="3057980360"/>
                    </a:ext>
                  </a:extLst>
                </a:gridCol>
              </a:tblGrid>
              <a:tr h="51006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339595"/>
                  </a:ext>
                </a:extLst>
              </a:tr>
              <a:tr h="4093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972524"/>
                  </a:ext>
                </a:extLst>
              </a:tr>
              <a:tr h="4592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0089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611804"/>
                  </a:ext>
                </a:extLst>
              </a:tr>
              <a:tr h="4551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89985"/>
                  </a:ext>
                </a:extLst>
              </a:tr>
            </a:tbl>
          </a:graphicData>
        </a:graphic>
      </p:graphicFrame>
      <p:pic>
        <p:nvPicPr>
          <p:cNvPr id="10" name="Picture 4" descr="Europäische-Union">
            <a:extLst>
              <a:ext uri="{FF2B5EF4-FFF2-40B4-BE49-F238E27FC236}">
                <a16:creationId xmlns:a16="http://schemas.microsoft.com/office/drawing/2014/main" id="{7111216D-EDE3-4309-AF9A-19AD00E6B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2" y="1362825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7" descr="Spanien">
            <a:extLst>
              <a:ext uri="{FF2B5EF4-FFF2-40B4-BE49-F238E27FC236}">
                <a16:creationId xmlns:a16="http://schemas.microsoft.com/office/drawing/2014/main" id="{0F8F17AB-A38F-46B2-A194-ECAA43100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4494" y="1362825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Europäische-Union">
            <a:extLst>
              <a:ext uri="{FF2B5EF4-FFF2-40B4-BE49-F238E27FC236}">
                <a16:creationId xmlns:a16="http://schemas.microsoft.com/office/drawing/2014/main" id="{D5A9D337-A5C0-48D5-A649-88E2DD68E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94" y="1362825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7" descr="Spanien">
            <a:extLst>
              <a:ext uri="{FF2B5EF4-FFF2-40B4-BE49-F238E27FC236}">
                <a16:creationId xmlns:a16="http://schemas.microsoft.com/office/drawing/2014/main" id="{979AB055-BD43-41D0-ADC5-60A133DB1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876" y="1362825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06C8AD0-D1B8-4E21-A1B0-789B3B960A39}"/>
              </a:ext>
            </a:extLst>
          </p:cNvPr>
          <p:cNvSpPr/>
          <p:nvPr/>
        </p:nvSpPr>
        <p:spPr>
          <a:xfrm>
            <a:off x="857251" y="4141588"/>
            <a:ext cx="5342709" cy="2308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900" i="1" dirty="0" err="1">
                <a:latin typeface="Raleway"/>
              </a:rPr>
              <a:t>Cuando</a:t>
            </a:r>
            <a:r>
              <a:rPr lang="en-US" sz="900" i="1" dirty="0">
                <a:latin typeface="Raleway"/>
              </a:rPr>
              <a:t> </a:t>
            </a:r>
            <a:r>
              <a:rPr lang="en-US" sz="900" i="1" dirty="0" err="1">
                <a:latin typeface="Raleway"/>
              </a:rPr>
              <a:t>viajas</a:t>
            </a:r>
            <a:r>
              <a:rPr lang="en-US" sz="900" i="1" dirty="0">
                <a:latin typeface="Raleway"/>
              </a:rPr>
              <a:t>, ¿Lo </a:t>
            </a:r>
            <a:r>
              <a:rPr lang="en-US" sz="900" i="1" dirty="0" err="1">
                <a:latin typeface="Raleway"/>
              </a:rPr>
              <a:t>haces</a:t>
            </a:r>
            <a:r>
              <a:rPr lang="en-US" sz="900" i="1" dirty="0">
                <a:latin typeface="Raleway"/>
              </a:rPr>
              <a:t> </a:t>
            </a:r>
            <a:r>
              <a:rPr lang="en-US" sz="900" i="1" dirty="0" err="1">
                <a:latin typeface="Raleway"/>
              </a:rPr>
              <a:t>cubierto</a:t>
            </a:r>
            <a:r>
              <a:rPr lang="en-US" sz="900" i="1" dirty="0">
                <a:latin typeface="Raleway"/>
              </a:rPr>
              <a:t> por una </a:t>
            </a:r>
            <a:r>
              <a:rPr lang="en-US" sz="900" i="1" dirty="0" err="1">
                <a:latin typeface="Raleway"/>
              </a:rPr>
              <a:t>póliza</a:t>
            </a:r>
            <a:r>
              <a:rPr lang="en-US" sz="900" i="1" dirty="0">
                <a:latin typeface="Raleway"/>
              </a:rPr>
              <a:t> </a:t>
            </a:r>
            <a:r>
              <a:rPr lang="en-US" sz="900" i="1" dirty="0" err="1">
                <a:latin typeface="Raleway"/>
              </a:rPr>
              <a:t>frente</a:t>
            </a:r>
            <a:r>
              <a:rPr lang="en-US" sz="900" i="1" dirty="0">
                <a:latin typeface="Raleway"/>
              </a:rPr>
              <a:t> a </a:t>
            </a:r>
            <a:r>
              <a:rPr lang="en-US" sz="900" i="1" dirty="0" err="1">
                <a:latin typeface="Raleway"/>
              </a:rPr>
              <a:t>alguno</a:t>
            </a:r>
            <a:r>
              <a:rPr lang="en-US" sz="900" i="1" dirty="0">
                <a:latin typeface="Raleway"/>
              </a:rPr>
              <a:t> de los </a:t>
            </a:r>
            <a:r>
              <a:rPr lang="en-US" sz="900" i="1" dirty="0" err="1">
                <a:latin typeface="Raleway"/>
              </a:rPr>
              <a:t>siguientes</a:t>
            </a:r>
            <a:r>
              <a:rPr lang="en-US" sz="900" i="1" dirty="0">
                <a:latin typeface="Raleway"/>
              </a:rPr>
              <a:t> </a:t>
            </a:r>
            <a:r>
              <a:rPr lang="en-US" sz="900" i="1" dirty="0" err="1">
                <a:latin typeface="Raleway"/>
              </a:rPr>
              <a:t>riesgos</a:t>
            </a:r>
            <a:r>
              <a:rPr lang="en-US" sz="900" i="1" dirty="0">
                <a:latin typeface="Raleway"/>
              </a:rPr>
              <a:t>?</a:t>
            </a:r>
            <a:endParaRPr lang="es-ES" sz="900" i="1" dirty="0">
              <a:latin typeface="Raleway"/>
            </a:endParaRP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1225ACD-30A5-4176-8EF9-367B64C76C9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53937" y="933177"/>
            <a:ext cx="8533234" cy="53762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spcBef>
                <a:spcPts val="0"/>
              </a:spcBef>
              <a:spcAft>
                <a:spcPts val="0"/>
              </a:spcAft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qué condiciones de seguridad le deben proporcionar para que considere viajar este verano</a:t>
            </a:r>
          </a:p>
          <a:p>
            <a:pPr lvl="0"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(%)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C1663D87-A552-481D-860E-33913D4570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298" y="172249"/>
            <a:ext cx="8580969" cy="442661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1800" b="1" kern="0">
                <a:solidFill>
                  <a:schemeClr val="bg1"/>
                </a:solidFill>
                <a:latin typeface="Raleway" panose="020B0604020202020204" charset="0"/>
              </a:rPr>
              <a:t>3 DE CADA 5 ESPAÑOLES ESTÁ ASEGURADO ANTE AVERÍAS EN SU VEHÍCULO, EN EL HOGAR, O ANTE PROBLEMAS DE SALUD MIENTRAS VIAJAN</a:t>
            </a:r>
          </a:p>
        </p:txBody>
      </p:sp>
    </p:spTree>
    <p:extLst>
      <p:ext uri="{BB962C8B-B14F-4D97-AF65-F5344CB8AC3E}">
        <p14:creationId xmlns:p14="http://schemas.microsoft.com/office/powerpoint/2010/main" val="1946076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E216EF90-FFA5-4D56-8F0C-5028D0F3C8CC}"/>
              </a:ext>
            </a:extLst>
          </p:cNvPr>
          <p:cNvSpPr/>
          <p:nvPr/>
        </p:nvSpPr>
        <p:spPr>
          <a:xfrm>
            <a:off x="584265" y="802542"/>
            <a:ext cx="4492829" cy="359528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graphicFrame>
        <p:nvGraphicFramePr>
          <p:cNvPr id="6" name="Tableau 27">
            <a:extLst>
              <a:ext uri="{FF2B5EF4-FFF2-40B4-BE49-F238E27FC236}">
                <a16:creationId xmlns:a16="http://schemas.microsoft.com/office/drawing/2014/main" id="{D662B232-9851-4397-9811-BF2A4B46F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265424"/>
              </p:ext>
            </p:extLst>
          </p:nvPr>
        </p:nvGraphicFramePr>
        <p:xfrm>
          <a:off x="732972" y="1393365"/>
          <a:ext cx="3240360" cy="2612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1984624198"/>
                    </a:ext>
                  </a:extLst>
                </a:gridCol>
              </a:tblGrid>
              <a:tr h="2633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noProof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Gastos médicos y hospitalarios de urgencia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28113"/>
                  </a:ext>
                </a:extLst>
              </a:tr>
              <a:tr h="44814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noProof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Información sobre COVID antes y durante el viaje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203820"/>
                  </a:ext>
                </a:extLst>
              </a:tr>
              <a:tr h="24261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noProof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Responsabilidad Civil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521345"/>
                  </a:ext>
                </a:extLst>
              </a:tr>
              <a:tr h="30326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noProof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Oferta adaptada a la pandemia COVID19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272608"/>
                  </a:ext>
                </a:extLst>
              </a:tr>
              <a:tr h="36392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noProof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Equipaje y efectos personales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56942"/>
                  </a:ext>
                </a:extLst>
              </a:tr>
              <a:tr h="36392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noProof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Retraso del viaje y cancelaciones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841497"/>
                  </a:ext>
                </a:extLst>
              </a:tr>
              <a:tr h="36392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noProof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Consejos médicos y de seguridad previos al viaje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805692"/>
                  </a:ext>
                </a:extLst>
              </a:tr>
              <a:tr h="2633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noProof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Teleconsulta con un Doctor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204558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A29AD3D-D9C3-4584-B7B0-4F36CD473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30275"/>
              </p:ext>
            </p:extLst>
          </p:nvPr>
        </p:nvGraphicFramePr>
        <p:xfrm>
          <a:off x="3973332" y="1362934"/>
          <a:ext cx="840692" cy="26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097">
                  <a:extLst>
                    <a:ext uri="{9D8B030D-6E8A-4147-A177-3AD203B41FA5}">
                      <a16:colId xmlns:a16="http://schemas.microsoft.com/office/drawing/2014/main" val="4053563473"/>
                    </a:ext>
                  </a:extLst>
                </a:gridCol>
                <a:gridCol w="400595">
                  <a:extLst>
                    <a:ext uri="{9D8B030D-6E8A-4147-A177-3AD203B41FA5}">
                      <a16:colId xmlns:a16="http://schemas.microsoft.com/office/drawing/2014/main" val="2215806640"/>
                    </a:ext>
                  </a:extLst>
                </a:gridCol>
              </a:tblGrid>
              <a:tr h="3303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324531"/>
                  </a:ext>
                </a:extLst>
              </a:tr>
              <a:tr h="3303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500468"/>
                  </a:ext>
                </a:extLst>
              </a:tr>
              <a:tr h="3303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833976"/>
                  </a:ext>
                </a:extLst>
              </a:tr>
              <a:tr h="3303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002710"/>
                  </a:ext>
                </a:extLst>
              </a:tr>
              <a:tr h="3303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36963"/>
                  </a:ext>
                </a:extLst>
              </a:tr>
              <a:tr h="3303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202874"/>
                  </a:ext>
                </a:extLst>
              </a:tr>
              <a:tr h="3303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547716"/>
                  </a:ext>
                </a:extLst>
              </a:tr>
              <a:tr h="3303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261775"/>
                  </a:ext>
                </a:extLst>
              </a:tr>
            </a:tbl>
          </a:graphicData>
        </a:graphic>
      </p:graphicFrame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FCC48D0D-60FF-465C-B4B9-D33468541A8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4265" y="813772"/>
            <a:ext cx="5508775" cy="597788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n-GB" sz="1000" b="1" kern="0" err="1">
                <a:solidFill>
                  <a:schemeClr val="bg1">
                    <a:lumMod val="50000"/>
                  </a:schemeClr>
                </a:solidFill>
                <a:latin typeface="Raleway"/>
              </a:rPr>
              <a:t>Coberturas</a:t>
            </a:r>
            <a:r>
              <a:rPr lang="en-GB" sz="1000" b="1" kern="0">
                <a:solidFill>
                  <a:schemeClr val="bg1">
                    <a:lumMod val="50000"/>
                  </a:schemeClr>
                </a:solidFill>
                <a:latin typeface="Raleway"/>
              </a:rPr>
              <a:t> </a:t>
            </a:r>
            <a:r>
              <a:rPr lang="en-GB" sz="1000" b="1" kern="0" err="1">
                <a:solidFill>
                  <a:schemeClr val="bg1">
                    <a:lumMod val="50000"/>
                  </a:schemeClr>
                </a:solidFill>
                <a:latin typeface="Raleway"/>
              </a:rPr>
              <a:t>más</a:t>
            </a:r>
            <a:r>
              <a:rPr lang="en-GB" sz="1000" b="1" kern="0">
                <a:solidFill>
                  <a:schemeClr val="bg1">
                    <a:lumMod val="50000"/>
                  </a:schemeClr>
                </a:solidFill>
                <a:latin typeface="Raleway"/>
              </a:rPr>
              <a:t> </a:t>
            </a:r>
            <a:r>
              <a:rPr lang="en-GB" sz="1000" b="1" kern="0" err="1">
                <a:solidFill>
                  <a:schemeClr val="bg1">
                    <a:lumMod val="50000"/>
                  </a:schemeClr>
                </a:solidFill>
                <a:latin typeface="Raleway"/>
              </a:rPr>
              <a:t>valoradas</a:t>
            </a:r>
            <a:br>
              <a:rPr lang="en-GB" sz="1000" b="1" kern="0" noProof="1">
                <a:solidFill>
                  <a:schemeClr val="bg1">
                    <a:lumMod val="50000"/>
                  </a:schemeClr>
                </a:solidFill>
                <a:latin typeface="Raleway"/>
              </a:rPr>
            </a:br>
            <a:r>
              <a:rPr lang="en-GB" sz="1000" b="1" kern="0" noProof="1">
                <a:solidFill>
                  <a:schemeClr val="bg1">
                    <a:lumMod val="50000"/>
                  </a:schemeClr>
                </a:solidFill>
                <a:latin typeface="Raleway"/>
              </a:rPr>
              <a:t> </a:t>
            </a:r>
            <a:r>
              <a:rPr lang="en-U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(%)</a:t>
            </a:r>
          </a:p>
          <a:p>
            <a:pPr>
              <a:defRPr b="0" i="0"/>
            </a:pPr>
            <a:endParaRPr lang="en-GB" sz="1000" b="1" kern="0" noProof="1">
              <a:solidFill>
                <a:schemeClr val="bg1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9" name="ZoneTexte 29">
            <a:extLst>
              <a:ext uri="{FF2B5EF4-FFF2-40B4-BE49-F238E27FC236}">
                <a16:creationId xmlns:a16="http://schemas.microsoft.com/office/drawing/2014/main" id="{2D5BBC55-8CDE-4C81-96D8-5AC808C1CF0D}"/>
              </a:ext>
            </a:extLst>
          </p:cNvPr>
          <p:cNvSpPr txBox="1"/>
          <p:nvPr/>
        </p:nvSpPr>
        <p:spPr>
          <a:xfrm>
            <a:off x="916102" y="1017711"/>
            <a:ext cx="240186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fr-FR" sz="900" i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Base: </a:t>
            </a:r>
            <a:r>
              <a:rPr lang="fr-FR" sz="900" i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aquellos</a:t>
            </a:r>
            <a:r>
              <a:rPr lang="fr-FR" sz="900" i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que han </a:t>
            </a:r>
            <a:r>
              <a:rPr lang="fr-FR" sz="900" i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contratado</a:t>
            </a:r>
            <a:r>
              <a:rPr lang="fr-FR" sz="900" i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un </a:t>
            </a:r>
            <a:r>
              <a:rPr lang="fr-FR" sz="900" i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seguro</a:t>
            </a:r>
            <a:r>
              <a:rPr lang="fr-FR" sz="900" i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de </a:t>
            </a:r>
            <a:r>
              <a:rPr lang="fr-FR" sz="900" i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asistencia</a:t>
            </a:r>
            <a:r>
              <a:rPr lang="fr-FR" sz="900" i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 en </a:t>
            </a:r>
            <a:r>
              <a:rPr lang="fr-FR" sz="900" i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viaje</a:t>
            </a:r>
            <a:r>
              <a:rPr lang="fr-FR" sz="900" i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</a:t>
            </a:r>
            <a:endParaRPr lang="fr-FR" sz="900" b="1" i="1">
              <a:solidFill>
                <a:schemeClr val="bg1">
                  <a:lumMod val="50000"/>
                </a:schemeClr>
              </a:solidFill>
              <a:latin typeface="Raleway" panose="020B0604020202020204" charset="0"/>
            </a:endParaRP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386E0BBD-89B9-4FB2-ADAB-61684AD49761}"/>
              </a:ext>
            </a:extLst>
          </p:cNvPr>
          <p:cNvSpPr txBox="1">
            <a:spLocks/>
          </p:cNvSpPr>
          <p:nvPr/>
        </p:nvSpPr>
        <p:spPr>
          <a:xfrm>
            <a:off x="633553" y="4007013"/>
            <a:ext cx="3994570" cy="369332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1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Pensando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en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tu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próximo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viaje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,¿</a:t>
            </a:r>
            <a:r>
              <a:rPr kumimoji="0" lang="en-GB" sz="900" b="0" i="1" u="none" strike="noStrike" kern="1200" cap="none" spc="0" normalizeH="0" baseline="0" noProof="0" err="1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Cómo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 de </a:t>
            </a:r>
            <a:r>
              <a:rPr kumimoji="0" lang="en-GB" sz="900" b="0" i="1" u="none" strike="noStrike" kern="1200" cap="none" spc="0" normalizeH="0" baseline="0" noProof="0" err="1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importante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 es para </a:t>
            </a:r>
            <a:r>
              <a:rPr kumimoji="0" lang="en-GB" sz="900" b="0" i="1" u="none" strike="noStrike" kern="1200" cap="none" spc="0" normalizeH="0" baseline="0" noProof="0" err="1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ti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 </a:t>
            </a:r>
            <a:r>
              <a:rPr kumimoji="0" lang="en-GB" sz="900" b="0" i="1" u="none" strike="noStrike" kern="1200" cap="none" spc="0" normalizeH="0" baseline="0" noProof="0" err="1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tener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  un Seguro de Asistencia en </a:t>
            </a:r>
            <a:r>
              <a:rPr kumimoji="0" lang="en-GB" sz="900" b="0" i="1" u="none" strike="noStrike" kern="1200" cap="none" spc="0" normalizeH="0" baseline="0" noProof="0" err="1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viaje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 en </a:t>
            </a:r>
            <a:r>
              <a:rPr kumimoji="0" lang="en-GB" sz="900" b="0" i="1" u="none" strike="noStrike" kern="1200" cap="none" spc="0" normalizeH="0" baseline="0" noProof="0" err="1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relación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 con las </a:t>
            </a:r>
            <a:r>
              <a:rPr kumimoji="0" lang="en-GB" sz="900" b="0" i="1" u="none" strike="noStrike" kern="1200" cap="none" spc="0" normalizeH="0" baseline="0" noProof="0" err="1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siguientes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 </a:t>
            </a:r>
            <a:r>
              <a:rPr kumimoji="0" lang="en-GB" sz="900" b="0" i="1" u="none" strike="noStrike" kern="1200" cap="none" spc="0" normalizeH="0" baseline="0" noProof="0" err="1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coberturas</a:t>
            </a:r>
            <a:r>
              <a:rPr kumimoji="0" lang="en-GB" sz="900" b="0" i="1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Raleway" panose="020B0604020202020204" charset="0"/>
              </a:rPr>
              <a:t>?</a:t>
            </a:r>
            <a:endParaRPr kumimoji="0" lang="fr-FR" sz="900" b="0" i="1" u="none" strike="noStrike" kern="1200" cap="none" spc="0" normalizeH="0" baseline="0" noProof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Raleway" panose="020B0604020202020204" charset="0"/>
            </a:endParaRPr>
          </a:p>
        </p:txBody>
      </p:sp>
      <p:pic>
        <p:nvPicPr>
          <p:cNvPr id="11" name="Picture 4" descr="Europäische-Union">
            <a:extLst>
              <a:ext uri="{FF2B5EF4-FFF2-40B4-BE49-F238E27FC236}">
                <a16:creationId xmlns:a16="http://schemas.microsoft.com/office/drawing/2014/main" id="{8A7A1E3C-E7FA-4314-8BC0-6020DF97F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88" y="1155255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7" descr="Spanien">
            <a:extLst>
              <a:ext uri="{FF2B5EF4-FFF2-40B4-BE49-F238E27FC236}">
                <a16:creationId xmlns:a16="http://schemas.microsoft.com/office/drawing/2014/main" id="{D2EBA29E-5482-42B0-AC0E-7345FEA5B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470" y="1155255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748636C3-9787-45BF-9C14-00A2392D3F2A}"/>
              </a:ext>
            </a:extLst>
          </p:cNvPr>
          <p:cNvSpPr/>
          <p:nvPr/>
        </p:nvSpPr>
        <p:spPr>
          <a:xfrm>
            <a:off x="5192134" y="813772"/>
            <a:ext cx="3603523" cy="359528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947A9FCF-E119-48A4-8105-35E6CE64E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087868"/>
              </p:ext>
            </p:extLst>
          </p:nvPr>
        </p:nvGraphicFramePr>
        <p:xfrm>
          <a:off x="7680303" y="1281255"/>
          <a:ext cx="831732" cy="2779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595">
                  <a:extLst>
                    <a:ext uri="{9D8B030D-6E8A-4147-A177-3AD203B41FA5}">
                      <a16:colId xmlns:a16="http://schemas.microsoft.com/office/drawing/2014/main" val="2097724554"/>
                    </a:ext>
                  </a:extLst>
                </a:gridCol>
                <a:gridCol w="444137">
                  <a:extLst>
                    <a:ext uri="{9D8B030D-6E8A-4147-A177-3AD203B41FA5}">
                      <a16:colId xmlns:a16="http://schemas.microsoft.com/office/drawing/2014/main" val="3566868507"/>
                    </a:ext>
                  </a:extLst>
                </a:gridCol>
              </a:tblGrid>
              <a:tr h="460459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192171"/>
                  </a:ext>
                </a:extLst>
              </a:tr>
              <a:tr h="4029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498575"/>
                  </a:ext>
                </a:extLst>
              </a:tr>
              <a:tr h="3024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47109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503117"/>
                  </a:ext>
                </a:extLst>
              </a:tr>
              <a:tr h="4383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627595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890471"/>
                  </a:ext>
                </a:extLst>
              </a:tr>
              <a:tr h="438365">
                <a:tc>
                  <a:txBody>
                    <a:bodyPr/>
                    <a:lstStyle/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Raleway" panose="020B060402020202020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854519"/>
                  </a:ext>
                </a:extLst>
              </a:tr>
            </a:tbl>
          </a:graphicData>
        </a:graphic>
      </p:graphicFrame>
      <p:pic>
        <p:nvPicPr>
          <p:cNvPr id="18" name="Picture 4" descr="Europäische-Union">
            <a:extLst>
              <a:ext uri="{FF2B5EF4-FFF2-40B4-BE49-F238E27FC236}">
                <a16:creationId xmlns:a16="http://schemas.microsoft.com/office/drawing/2014/main" id="{4BC1B47E-8671-4B22-A4EF-6CA1AF787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00" y="1141365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17" descr="Spanien">
            <a:extLst>
              <a:ext uri="{FF2B5EF4-FFF2-40B4-BE49-F238E27FC236}">
                <a16:creationId xmlns:a16="http://schemas.microsoft.com/office/drawing/2014/main" id="{DD3E96CF-FD12-4F0A-8BAA-187FF91AD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1982" y="1141365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B4640D0B-8E4F-4DF9-A71B-087146B34A4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232312" y="838943"/>
            <a:ext cx="5508775" cy="597788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n-GB" sz="1000" b="1" kern="0" noProof="1">
                <a:solidFill>
                  <a:schemeClr val="bg1">
                    <a:lumMod val="50000"/>
                  </a:schemeClr>
                </a:solidFill>
                <a:latin typeface="Raleway"/>
              </a:rPr>
              <a:t>Razones para no contratarlo</a:t>
            </a:r>
            <a:br>
              <a:rPr lang="en-GB" sz="1000" b="1" kern="0" noProof="1">
                <a:solidFill>
                  <a:schemeClr val="bg1">
                    <a:lumMod val="50000"/>
                  </a:schemeClr>
                </a:solidFill>
                <a:latin typeface="Raleway"/>
              </a:rPr>
            </a:br>
            <a:r>
              <a:rPr lang="en-GB" sz="1000" b="1" kern="0" noProof="1">
                <a:solidFill>
                  <a:schemeClr val="bg1">
                    <a:lumMod val="50000"/>
                  </a:schemeClr>
                </a:solidFill>
                <a:latin typeface="Raleway"/>
              </a:rPr>
              <a:t> </a:t>
            </a:r>
            <a:r>
              <a:rPr lang="en-U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(%)</a:t>
            </a:r>
          </a:p>
          <a:p>
            <a:pPr>
              <a:defRPr b="0" i="0"/>
            </a:pPr>
            <a:endParaRPr lang="en-GB" sz="1000" b="1" kern="0" noProof="1">
              <a:solidFill>
                <a:schemeClr val="bg1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21" name="ZoneTexte 29">
            <a:extLst>
              <a:ext uri="{FF2B5EF4-FFF2-40B4-BE49-F238E27FC236}">
                <a16:creationId xmlns:a16="http://schemas.microsoft.com/office/drawing/2014/main" id="{A778F736-DBA4-465C-AE16-4F0E92C5DBED}"/>
              </a:ext>
            </a:extLst>
          </p:cNvPr>
          <p:cNvSpPr txBox="1"/>
          <p:nvPr/>
        </p:nvSpPr>
        <p:spPr>
          <a:xfrm>
            <a:off x="5552924" y="1046694"/>
            <a:ext cx="197950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lang="fr-FR" sz="900" i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Base: </a:t>
            </a:r>
            <a:r>
              <a:rPr lang="fr-FR" sz="900" i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aquellos</a:t>
            </a:r>
            <a:r>
              <a:rPr lang="fr-FR" sz="900" i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que no han </a:t>
            </a:r>
            <a:r>
              <a:rPr lang="fr-FR" sz="900" i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contratado</a:t>
            </a:r>
            <a:r>
              <a:rPr lang="fr-FR" sz="900" i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un </a:t>
            </a:r>
            <a:r>
              <a:rPr lang="fr-FR" sz="900" i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seguro</a:t>
            </a:r>
            <a:r>
              <a:rPr lang="fr-FR" sz="900" i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de </a:t>
            </a:r>
            <a:r>
              <a:rPr lang="fr-FR" sz="900" i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viaje</a:t>
            </a:r>
            <a:endParaRPr lang="fr-FR" sz="900" b="1" i="1">
              <a:solidFill>
                <a:schemeClr val="bg1">
                  <a:lumMod val="50000"/>
                </a:schemeClr>
              </a:solidFill>
              <a:latin typeface="Raleway" panose="020B0604020202020204" charset="0"/>
            </a:endParaRPr>
          </a:p>
        </p:txBody>
      </p:sp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6F7918B5-33EF-4014-A695-D7C226A46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412424"/>
              </p:ext>
            </p:extLst>
          </p:nvPr>
        </p:nvGraphicFramePr>
        <p:xfrm>
          <a:off x="5302292" y="1340665"/>
          <a:ext cx="2483644" cy="2833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3644">
                  <a:extLst>
                    <a:ext uri="{9D8B030D-6E8A-4147-A177-3AD203B41FA5}">
                      <a16:colId xmlns:a16="http://schemas.microsoft.com/office/drawing/2014/main" val="3402944060"/>
                    </a:ext>
                  </a:extLst>
                </a:gridCol>
              </a:tblGrid>
              <a:tr h="379711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pensé</a:t>
                      </a:r>
                      <a:r>
                        <a:rPr lang="en-US" sz="12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en </a:t>
                      </a:r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ello</a:t>
                      </a:r>
                      <a:endParaRPr lang="fr-FR" sz="120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40768"/>
                  </a:ext>
                </a:extLst>
              </a:tr>
              <a:tr h="379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Es </a:t>
                      </a:r>
                      <a:r>
                        <a:rPr lang="en-US" sz="1200" kern="1200" noProof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demasiado</a:t>
                      </a:r>
                      <a:r>
                        <a:rPr lang="en-US" sz="1200" kern="1200" noProof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noProof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caro</a:t>
                      </a:r>
                      <a:endParaRPr lang="en-US" sz="1200" kern="1200" noProof="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776816"/>
                  </a:ext>
                </a:extLst>
              </a:tr>
              <a:tr h="379711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viajo</a:t>
                      </a:r>
                      <a:r>
                        <a:rPr lang="en-US" sz="12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tan </a:t>
                      </a:r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frecuentemente</a:t>
                      </a:r>
                      <a:endParaRPr lang="fr-FR" sz="120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88633"/>
                  </a:ext>
                </a:extLst>
              </a:tr>
              <a:tr h="379711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viajo</a:t>
                      </a:r>
                      <a:r>
                        <a:rPr lang="en-US" sz="12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tan </a:t>
                      </a:r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lejos</a:t>
                      </a:r>
                      <a:endParaRPr lang="fr-FR" sz="120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807749"/>
                  </a:ext>
                </a:extLst>
              </a:tr>
              <a:tr h="438365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suelo</a:t>
                      </a:r>
                      <a:r>
                        <a:rPr lang="en-US" sz="12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hacer</a:t>
                      </a:r>
                      <a:r>
                        <a:rPr lang="en-US" sz="12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cosas</a:t>
                      </a:r>
                      <a:r>
                        <a:rPr lang="en-US" sz="12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arriesgadas</a:t>
                      </a:r>
                      <a:endParaRPr lang="en-US" sz="120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666051"/>
                  </a:ext>
                </a:extLst>
              </a:tr>
              <a:tr h="438365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Ya</a:t>
                      </a:r>
                      <a:r>
                        <a:rPr lang="en-US" sz="12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está</a:t>
                      </a:r>
                      <a:r>
                        <a:rPr lang="en-US" sz="12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incluido</a:t>
                      </a:r>
                      <a:r>
                        <a:rPr lang="en-US" sz="12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en mi </a:t>
                      </a:r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tarjeta</a:t>
                      </a:r>
                      <a:r>
                        <a:rPr lang="en-US" sz="12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crédito</a:t>
                      </a:r>
                      <a:endParaRPr lang="fr-FR" sz="120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114391"/>
                  </a:ext>
                </a:extLst>
              </a:tr>
              <a:tr h="438365">
                <a:tc>
                  <a:txBody>
                    <a:bodyPr/>
                    <a:lstStyle/>
                    <a:p>
                      <a:pPr marL="0" marR="0" lvl="0" indent="0" algn="l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encuentro</a:t>
                      </a:r>
                      <a:r>
                        <a:rPr lang="en-US" sz="120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un Seguro que cobra lo que </a:t>
                      </a:r>
                      <a:r>
                        <a:rPr lang="en-US" sz="120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necesito</a:t>
                      </a:r>
                      <a:endParaRPr lang="fr-FR" sz="120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277619"/>
                  </a:ext>
                </a:extLst>
              </a:tr>
            </a:tbl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A77F9808-7664-4F1C-98D6-BB90FB9E64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6779" y="4893542"/>
            <a:ext cx="3670110" cy="249958"/>
          </a:xfrm>
          <a:prstGeom prst="rect">
            <a:avLst/>
          </a:prstGeom>
        </p:spPr>
      </p:pic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id="{FF8C5C8A-B8EF-421F-8ED7-B77A0FF4D22D}"/>
              </a:ext>
            </a:extLst>
          </p:cNvPr>
          <p:cNvSpPr txBox="1">
            <a:spLocks/>
          </p:cNvSpPr>
          <p:nvPr/>
        </p:nvSpPr>
        <p:spPr>
          <a:xfrm>
            <a:off x="5232312" y="4158101"/>
            <a:ext cx="3994570" cy="230832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1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¿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Porqué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decirdiste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no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comprar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un Seguro de Asistencia en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viaje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?</a:t>
            </a:r>
            <a:endParaRPr kumimoji="0" lang="fr-FR" sz="900" b="0" i="1" u="none" strike="noStrike" kern="1200" cap="none" spc="0" normalizeH="0" baseline="0" noProof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Raleway" panose="020B0604020202020204" charset="0"/>
            </a:endParaRP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06625B06-2332-488F-B1F6-956D732CF607}"/>
              </a:ext>
            </a:extLst>
          </p:cNvPr>
          <p:cNvSpPr txBox="1">
            <a:spLocks/>
          </p:cNvSpPr>
          <p:nvPr/>
        </p:nvSpPr>
        <p:spPr>
          <a:xfrm>
            <a:off x="238218" y="41566"/>
            <a:ext cx="8907369" cy="5809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El 49% de los </a:t>
            </a:r>
            <a:r>
              <a:rPr lang="en-US" sz="1800" b="1" kern="0" cap="all" err="1">
                <a:solidFill>
                  <a:schemeClr val="bg1"/>
                </a:solidFill>
                <a:latin typeface="Raleway" panose="020B0604020202020204" charset="0"/>
              </a:rPr>
              <a:t>españoles</a:t>
            </a: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 </a:t>
            </a:r>
            <a:r>
              <a:rPr lang="en-US" sz="1800" b="1" kern="0" cap="all" err="1">
                <a:solidFill>
                  <a:schemeClr val="bg1"/>
                </a:solidFill>
                <a:latin typeface="Raleway" panose="020B0604020202020204" charset="0"/>
              </a:rPr>
              <a:t>encuestados</a:t>
            </a: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 </a:t>
            </a:r>
            <a:r>
              <a:rPr lang="en-US" sz="1800" b="1" kern="0" cap="all" err="1">
                <a:solidFill>
                  <a:schemeClr val="bg1"/>
                </a:solidFill>
                <a:latin typeface="Raleway" panose="020B0604020202020204" charset="0"/>
              </a:rPr>
              <a:t>tienen</a:t>
            </a: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 </a:t>
            </a:r>
            <a:r>
              <a:rPr lang="en-US" sz="1800" b="1" kern="0" cap="all" err="1">
                <a:solidFill>
                  <a:schemeClr val="bg1"/>
                </a:solidFill>
                <a:latin typeface="Raleway" panose="020B0604020202020204" charset="0"/>
              </a:rPr>
              <a:t>intención</a:t>
            </a: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 de </a:t>
            </a:r>
            <a:r>
              <a:rPr lang="en-US" sz="1800" b="1" kern="0" cap="all" err="1">
                <a:solidFill>
                  <a:schemeClr val="bg1"/>
                </a:solidFill>
                <a:latin typeface="Raleway" panose="020B0604020202020204" charset="0"/>
              </a:rPr>
              <a:t>contratar</a:t>
            </a: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 un Seguro de </a:t>
            </a:r>
            <a:r>
              <a:rPr lang="en-US" sz="1800" b="1" kern="0" cap="all" err="1">
                <a:solidFill>
                  <a:schemeClr val="bg1"/>
                </a:solidFill>
                <a:latin typeface="Raleway" panose="020B0604020202020204" charset="0"/>
              </a:rPr>
              <a:t>viaje</a:t>
            </a:r>
            <a:r>
              <a:rPr lang="en-US" sz="1800" b="1" kern="0" cap="all">
                <a:solidFill>
                  <a:schemeClr val="bg1"/>
                </a:solidFill>
                <a:latin typeface="Raleway" panose="020B0604020202020204" charset="0"/>
              </a:rPr>
              <a:t> EN SU PRÓXIMO VIAJE</a:t>
            </a:r>
          </a:p>
        </p:txBody>
      </p:sp>
    </p:spTree>
    <p:extLst>
      <p:ext uri="{BB962C8B-B14F-4D97-AF65-F5344CB8AC3E}">
        <p14:creationId xmlns:p14="http://schemas.microsoft.com/office/powerpoint/2010/main" val="398184443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6EC86469-9441-4AF3-989B-053697BBFA17}"/>
              </a:ext>
            </a:extLst>
          </p:cNvPr>
          <p:cNvSpPr/>
          <p:nvPr/>
        </p:nvSpPr>
        <p:spPr>
          <a:xfrm>
            <a:off x="279470" y="837378"/>
            <a:ext cx="4405746" cy="359528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C3A82AD-7B38-433E-BC4E-12BB0627C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677456"/>
              </p:ext>
            </p:extLst>
          </p:nvPr>
        </p:nvGraphicFramePr>
        <p:xfrm>
          <a:off x="395697" y="1354230"/>
          <a:ext cx="3087733" cy="2821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7733">
                  <a:extLst>
                    <a:ext uri="{9D8B030D-6E8A-4147-A177-3AD203B41FA5}">
                      <a16:colId xmlns:a16="http://schemas.microsoft.com/office/drawing/2014/main" val="3726225257"/>
                    </a:ext>
                  </a:extLst>
                </a:gridCol>
              </a:tblGrid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kern="120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Directamente con la compañía de seguros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881376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kern="120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A través de mi tarjeta de crédito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903989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kern="1200" noProof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Online a </a:t>
                      </a:r>
                      <a:r>
                        <a:rPr lang="en-US" sz="1100" kern="1200" noProof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través</a:t>
                      </a:r>
                      <a:r>
                        <a:rPr lang="en-US" sz="1100" kern="1200" noProof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de un </a:t>
                      </a:r>
                      <a:r>
                        <a:rPr lang="en-US" sz="1100" kern="1200" noProof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comparador</a:t>
                      </a:r>
                      <a:r>
                        <a:rPr lang="en-US" sz="1100" kern="1200" noProof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100" kern="1200" noProof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seguros</a:t>
                      </a:r>
                      <a:endParaRPr lang="en-US" sz="1100" kern="1200" noProof="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835180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kern="120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A través de una agencia de viajes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39851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kern="120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Directamente con una correduría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700766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kern="120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Directamente con una empresa de asistencia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464198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kern="120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A través de una agencia de viajes online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286290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kern="120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A través de mi proveedor hotelero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829700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kern="120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A través de la compáñía aérea, de crucero o de tren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744683"/>
                  </a:ext>
                </a:extLst>
              </a:tr>
            </a:tbl>
          </a:graphicData>
        </a:graphic>
      </p:graphicFrame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7C8B2179-15F4-434A-8350-DE2F7A71DE9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0760" y="833976"/>
            <a:ext cx="2907873" cy="468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¿Como </a:t>
            </a:r>
            <a:r>
              <a:rPr lang="en-US" sz="1000" b="1" kern="0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contrataste</a:t>
            </a:r>
            <a:r>
              <a:rPr lang="en-U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</a:t>
            </a:r>
            <a:r>
              <a:rPr lang="en-US" sz="1000" b="1" kern="0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tu</a:t>
            </a:r>
            <a:r>
              <a:rPr lang="en-U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ultimo Seguro de Asistencia en </a:t>
            </a:r>
            <a:r>
              <a:rPr lang="en-US" sz="1000" b="1" kern="0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viaje</a:t>
            </a:r>
            <a:r>
              <a:rPr lang="en-U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?  (%)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0671648-15F8-4C4C-9A33-4A204DC50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165842"/>
              </p:ext>
            </p:extLst>
          </p:nvPr>
        </p:nvGraphicFramePr>
        <p:xfrm>
          <a:off x="3707949" y="1328103"/>
          <a:ext cx="752747" cy="2821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4285164619"/>
                    </a:ext>
                  </a:extLst>
                </a:gridCol>
                <a:gridCol w="383177">
                  <a:extLst>
                    <a:ext uri="{9D8B030D-6E8A-4147-A177-3AD203B41FA5}">
                      <a16:colId xmlns:a16="http://schemas.microsoft.com/office/drawing/2014/main" val="3540333598"/>
                    </a:ext>
                  </a:extLst>
                </a:gridCol>
              </a:tblGrid>
              <a:tr h="3135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0050"/>
                          </a:solidFill>
                          <a:effectLst/>
                          <a:latin typeface="Raleway" panose="020B060402020202020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769405"/>
                  </a:ext>
                </a:extLst>
              </a:tr>
              <a:tr h="3135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0050"/>
                          </a:solidFill>
                          <a:effectLst/>
                          <a:latin typeface="Raleway" panose="020B060402020202020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843114"/>
                  </a:ext>
                </a:extLst>
              </a:tr>
              <a:tr h="3135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3194"/>
                  </a:ext>
                </a:extLst>
              </a:tr>
              <a:tr h="3135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63159"/>
                  </a:ext>
                </a:extLst>
              </a:tr>
              <a:tr h="3135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884753"/>
                  </a:ext>
                </a:extLst>
              </a:tr>
              <a:tr h="3135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633250"/>
                  </a:ext>
                </a:extLst>
              </a:tr>
              <a:tr h="3135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463866"/>
                  </a:ext>
                </a:extLst>
              </a:tr>
              <a:tr h="3135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457941"/>
                  </a:ext>
                </a:extLst>
              </a:tr>
              <a:tr h="3135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058329"/>
                  </a:ext>
                </a:extLst>
              </a:tr>
            </a:tbl>
          </a:graphicData>
        </a:graphic>
      </p:graphicFrame>
      <p:pic>
        <p:nvPicPr>
          <p:cNvPr id="9" name="Picture 4" descr="Europäische-Union">
            <a:extLst>
              <a:ext uri="{FF2B5EF4-FFF2-40B4-BE49-F238E27FC236}">
                <a16:creationId xmlns:a16="http://schemas.microsoft.com/office/drawing/2014/main" id="{0C418E67-59A2-4EFD-B0C4-C37A41A2D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16" y="1110786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17" descr="Spanien">
            <a:extLst>
              <a:ext uri="{FF2B5EF4-FFF2-40B4-BE49-F238E27FC236}">
                <a16:creationId xmlns:a16="http://schemas.microsoft.com/office/drawing/2014/main" id="{3E2B54FA-2C7A-4BA6-BFFD-83F79F6F4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998" y="1110786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D2AF71B0-3B05-4FA4-96DC-94E076BA54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904" y="322786"/>
            <a:ext cx="8782555" cy="442661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1600" b="1" kern="0" cap="all">
                <a:solidFill>
                  <a:schemeClr val="bg1"/>
                </a:solidFill>
                <a:latin typeface="Raleway" panose="020B0604020202020204" charset="0"/>
              </a:rPr>
              <a:t>la </a:t>
            </a:r>
            <a:r>
              <a:rPr lang="en-US" sz="1600" b="1" kern="0" cap="all" err="1">
                <a:solidFill>
                  <a:schemeClr val="bg1"/>
                </a:solidFill>
                <a:latin typeface="Raleway" panose="020B0604020202020204" charset="0"/>
              </a:rPr>
              <a:t>compañía</a:t>
            </a:r>
            <a:r>
              <a:rPr lang="en-US" sz="1600" b="1" kern="0" cap="all">
                <a:solidFill>
                  <a:schemeClr val="bg1"/>
                </a:solidFill>
                <a:latin typeface="Raleway" panose="020B0604020202020204" charset="0"/>
              </a:rPr>
              <a:t> es el canal</a:t>
            </a:r>
            <a:r>
              <a:rPr lang="en-US" sz="1600" b="1" kern="0" cap="all" noProof="0">
                <a:solidFill>
                  <a:schemeClr val="bg1"/>
                </a:solidFill>
                <a:latin typeface="Raleway" panose="020B0604020202020204" charset="0"/>
              </a:rPr>
              <a:t> #1 para </a:t>
            </a:r>
            <a:r>
              <a:rPr lang="en-US" sz="1600" b="1" kern="0" cap="all" noProof="0" err="1">
                <a:solidFill>
                  <a:schemeClr val="bg1"/>
                </a:solidFill>
                <a:latin typeface="Raleway" panose="020B0604020202020204" charset="0"/>
              </a:rPr>
              <a:t>contratar</a:t>
            </a:r>
            <a:r>
              <a:rPr lang="en-US" sz="1600" b="1" kern="0" cap="all" noProof="0">
                <a:solidFill>
                  <a:schemeClr val="bg1"/>
                </a:solidFill>
                <a:latin typeface="Raleway" panose="020B0604020202020204" charset="0"/>
              </a:rPr>
              <a:t> un Seguro de Asistencia en </a:t>
            </a:r>
            <a:r>
              <a:rPr lang="en-US" sz="1600" b="1" kern="0" cap="all" noProof="0" err="1">
                <a:solidFill>
                  <a:schemeClr val="bg1"/>
                </a:solidFill>
                <a:latin typeface="Raleway" panose="020B0604020202020204" charset="0"/>
              </a:rPr>
              <a:t>viaje</a:t>
            </a:r>
            <a:r>
              <a:rPr lang="en-US" sz="1600" b="1" kern="0" cap="all" noProof="0">
                <a:solidFill>
                  <a:schemeClr val="bg1"/>
                </a:solidFill>
                <a:latin typeface="Raleway" panose="020B0604020202020204" charset="0"/>
              </a:rPr>
              <a:t>, sin embargo </a:t>
            </a:r>
            <a:r>
              <a:rPr lang="en-US" sz="1600" b="1" kern="0" cap="all" noProof="0" err="1">
                <a:solidFill>
                  <a:schemeClr val="bg1"/>
                </a:solidFill>
                <a:latin typeface="Raleway" panose="020B0604020202020204" charset="0"/>
              </a:rPr>
              <a:t>agencias</a:t>
            </a:r>
            <a:r>
              <a:rPr lang="en-US" sz="1600" b="1" kern="0" cap="all" noProof="0">
                <a:solidFill>
                  <a:schemeClr val="bg1"/>
                </a:solidFill>
                <a:latin typeface="Raleway" panose="020B0604020202020204" charset="0"/>
              </a:rPr>
              <a:t> de </a:t>
            </a:r>
            <a:r>
              <a:rPr lang="en-US" sz="1600" b="1" kern="0" cap="all" noProof="0" err="1">
                <a:solidFill>
                  <a:schemeClr val="bg1"/>
                </a:solidFill>
                <a:latin typeface="Raleway" panose="020B0604020202020204" charset="0"/>
              </a:rPr>
              <a:t>viaje</a:t>
            </a:r>
            <a:r>
              <a:rPr lang="en-US" sz="1600" b="1" kern="0" cap="all" noProof="0">
                <a:solidFill>
                  <a:schemeClr val="bg1"/>
                </a:solidFill>
                <a:latin typeface="Raleway" panose="020B0604020202020204" charset="0"/>
              </a:rPr>
              <a:t> ,  </a:t>
            </a:r>
            <a:r>
              <a:rPr lang="en-US" sz="1600" b="1" kern="0" cap="all" noProof="0" err="1">
                <a:solidFill>
                  <a:schemeClr val="bg1"/>
                </a:solidFill>
                <a:latin typeface="Raleway" panose="020B0604020202020204" charset="0"/>
              </a:rPr>
              <a:t>corredurías</a:t>
            </a:r>
            <a:r>
              <a:rPr lang="en-US" sz="1600" b="1" kern="0" cap="all" noProof="0">
                <a:solidFill>
                  <a:schemeClr val="bg1"/>
                </a:solidFill>
                <a:latin typeface="Raleway" panose="020B0604020202020204" charset="0"/>
              </a:rPr>
              <a:t>, y </a:t>
            </a:r>
            <a:r>
              <a:rPr lang="en-US" sz="1600" b="1" kern="0" cap="all" noProof="0" err="1">
                <a:solidFill>
                  <a:schemeClr val="bg1"/>
                </a:solidFill>
                <a:latin typeface="Raleway" panose="020B0604020202020204" charset="0"/>
              </a:rPr>
              <a:t>tarjetas</a:t>
            </a:r>
            <a:r>
              <a:rPr lang="en-US" sz="1600" b="1" kern="0" cap="all" noProof="0">
                <a:solidFill>
                  <a:schemeClr val="bg1"/>
                </a:solidFill>
                <a:latin typeface="Raleway" panose="020B0604020202020204" charset="0"/>
              </a:rPr>
              <a:t> de </a:t>
            </a:r>
            <a:r>
              <a:rPr lang="en-US" sz="1600" b="1" kern="0" cap="all" noProof="0" err="1">
                <a:solidFill>
                  <a:schemeClr val="bg1"/>
                </a:solidFill>
                <a:latin typeface="Raleway" panose="020B0604020202020204" charset="0"/>
              </a:rPr>
              <a:t>crédito</a:t>
            </a:r>
            <a:r>
              <a:rPr lang="en-US" sz="1600" b="1" kern="0" cap="all" noProof="0">
                <a:solidFill>
                  <a:schemeClr val="bg1"/>
                </a:solidFill>
                <a:latin typeface="Raleway" panose="020B0604020202020204" charset="0"/>
              </a:rPr>
              <a:t> </a:t>
            </a:r>
            <a:r>
              <a:rPr lang="en-US" sz="1600" b="1" kern="0" cap="all" noProof="0" err="1">
                <a:solidFill>
                  <a:schemeClr val="bg1"/>
                </a:solidFill>
                <a:latin typeface="Raleway" panose="020B0604020202020204" charset="0"/>
              </a:rPr>
              <a:t>tienen</a:t>
            </a:r>
            <a:r>
              <a:rPr lang="en-US" sz="1600" b="1" kern="0" cap="all" noProof="0">
                <a:solidFill>
                  <a:schemeClr val="bg1"/>
                </a:solidFill>
                <a:latin typeface="Raleway" panose="020B0604020202020204" charset="0"/>
              </a:rPr>
              <a:t> una gran </a:t>
            </a:r>
            <a:r>
              <a:rPr lang="en-US" sz="1600" b="1" kern="0" cap="all" noProof="0" err="1">
                <a:solidFill>
                  <a:schemeClr val="bg1"/>
                </a:solidFill>
                <a:latin typeface="Raleway" panose="020B0604020202020204" charset="0"/>
              </a:rPr>
              <a:t>importancia</a:t>
            </a:r>
            <a:r>
              <a:rPr lang="en-US" sz="1600" b="1" kern="0" cap="all" noProof="0">
                <a:solidFill>
                  <a:schemeClr val="bg1"/>
                </a:solidFill>
                <a:latin typeface="Raleway" panose="020B0604020202020204" charset="0"/>
              </a:rPr>
              <a:t> en </a:t>
            </a:r>
            <a:r>
              <a:rPr lang="en-US" sz="1600" b="1" kern="0" cap="all" noProof="0" err="1">
                <a:solidFill>
                  <a:schemeClr val="bg1"/>
                </a:solidFill>
                <a:latin typeface="Raleway" panose="020B0604020202020204" charset="0"/>
              </a:rPr>
              <a:t>su</a:t>
            </a:r>
            <a:r>
              <a:rPr lang="en-US" sz="1600" b="1" kern="0" cap="all" noProof="0">
                <a:solidFill>
                  <a:schemeClr val="bg1"/>
                </a:solidFill>
                <a:latin typeface="Raleway" panose="020B0604020202020204" charset="0"/>
              </a:rPr>
              <a:t> </a:t>
            </a:r>
            <a:r>
              <a:rPr lang="en-US" sz="1600" b="1" kern="0" cap="all" noProof="0" err="1">
                <a:solidFill>
                  <a:schemeClr val="bg1"/>
                </a:solidFill>
                <a:latin typeface="Raleway" panose="020B0604020202020204" charset="0"/>
              </a:rPr>
              <a:t>distribución</a:t>
            </a:r>
            <a:endParaRPr lang="en-US" sz="1600" b="1" kern="0" cap="all" noProof="0">
              <a:solidFill>
                <a:schemeClr val="bg1"/>
              </a:solidFill>
              <a:latin typeface="Raleway" panose="020B060402020202020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6771B49-E180-49F2-92C2-171E0BFE7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6779" y="4893542"/>
            <a:ext cx="3670110" cy="249958"/>
          </a:xfrm>
          <a:prstGeom prst="rect">
            <a:avLst/>
          </a:prstGeom>
        </p:spPr>
      </p:pic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D75B02CB-5BD1-45E6-935C-0673427ED62E}"/>
              </a:ext>
            </a:extLst>
          </p:cNvPr>
          <p:cNvSpPr txBox="1">
            <a:spLocks/>
          </p:cNvSpPr>
          <p:nvPr/>
        </p:nvSpPr>
        <p:spPr>
          <a:xfrm>
            <a:off x="320806" y="4180349"/>
            <a:ext cx="3994570" cy="230832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1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¿Como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realizaste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la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compra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de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tu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último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Seguro de Asistencia en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viaje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?</a:t>
            </a:r>
            <a:endParaRPr kumimoji="0" lang="fr-FR" sz="900" b="0" i="1" u="none" strike="noStrike" kern="1200" cap="none" spc="0" normalizeH="0" baseline="0" noProof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Raleway" panose="020B060402020202020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5008690-7C7F-4F7E-8D09-BD54FF995261}"/>
              </a:ext>
            </a:extLst>
          </p:cNvPr>
          <p:cNvSpPr/>
          <p:nvPr/>
        </p:nvSpPr>
        <p:spPr>
          <a:xfrm>
            <a:off x="4784930" y="837378"/>
            <a:ext cx="4081188" cy="359528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AB1CD1C-AD24-49F2-B55C-8E7D5268B24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84164" y="860759"/>
            <a:ext cx="3001300" cy="432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n-US" sz="1000" b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criterio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que </a:t>
            </a:r>
            <a:r>
              <a:rPr lang="en-US" sz="1000" b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más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</a:t>
            </a:r>
            <a:r>
              <a:rPr lang="en-US" sz="1000" b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influye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para </a:t>
            </a:r>
            <a:r>
              <a:rPr lang="en-US" sz="1000" b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elegir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</a:t>
            </a:r>
            <a:r>
              <a:rPr lang="en-US" sz="1000" b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compañía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 (%)</a:t>
            </a:r>
          </a:p>
          <a:p>
            <a:pPr>
              <a:defRPr b="0" i="0"/>
            </a:pPr>
            <a:endParaRPr lang="en-GB" sz="1000" b="1" kern="0" noProof="1">
              <a:solidFill>
                <a:schemeClr val="bg1">
                  <a:lumMod val="50000"/>
                </a:schemeClr>
              </a:solidFill>
              <a:latin typeface="Raleway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E7BA74A6-3A27-4373-BB0F-304E6C00D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53326"/>
              </p:ext>
            </p:extLst>
          </p:nvPr>
        </p:nvGraphicFramePr>
        <p:xfrm>
          <a:off x="4909735" y="1354230"/>
          <a:ext cx="3333989" cy="2582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3989">
                  <a:extLst>
                    <a:ext uri="{9D8B030D-6E8A-4147-A177-3AD203B41FA5}">
                      <a16:colId xmlns:a16="http://schemas.microsoft.com/office/drawing/2014/main" val="2306264877"/>
                    </a:ext>
                  </a:extLst>
                </a:gridCol>
              </a:tblGrid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kern="120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Precios asequibles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750908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kern="120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Oferta de una amplia gama de productos y servicios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406021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kern="120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La reputación de la compañía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628776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kern="120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Disponibilidad de una oferta de póliza personalizada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830281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kern="120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Alguien te la ha recomendado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573943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kern="120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Presencia internacional de la compañía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590408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kern="120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Disponen de soluciones respetuosas con el medioambiente y socialmente responsables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891226"/>
                  </a:ext>
                </a:extLst>
              </a:tr>
              <a:tr h="30963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kern="1200" noProof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He visto su publicidad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442845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3916497-C7EC-4153-9E7E-32450CCD8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55672"/>
              </p:ext>
            </p:extLst>
          </p:nvPr>
        </p:nvGraphicFramePr>
        <p:xfrm>
          <a:off x="7785464" y="1301976"/>
          <a:ext cx="899278" cy="2605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724">
                  <a:extLst>
                    <a:ext uri="{9D8B030D-6E8A-4147-A177-3AD203B41FA5}">
                      <a16:colId xmlns:a16="http://schemas.microsoft.com/office/drawing/2014/main" val="3063568297"/>
                    </a:ext>
                  </a:extLst>
                </a:gridCol>
                <a:gridCol w="461554">
                  <a:extLst>
                    <a:ext uri="{9D8B030D-6E8A-4147-A177-3AD203B41FA5}">
                      <a16:colId xmlns:a16="http://schemas.microsoft.com/office/drawing/2014/main" val="3998842058"/>
                    </a:ext>
                  </a:extLst>
                </a:gridCol>
              </a:tblGrid>
              <a:tr h="319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855573"/>
                  </a:ext>
                </a:extLst>
              </a:tr>
              <a:tr h="319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0050"/>
                          </a:solidFill>
                          <a:effectLst/>
                          <a:latin typeface="Raleway" panose="020B060402020202020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973292"/>
                  </a:ext>
                </a:extLst>
              </a:tr>
              <a:tr h="319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694017"/>
                  </a:ext>
                </a:extLst>
              </a:tr>
              <a:tr h="319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368888"/>
                  </a:ext>
                </a:extLst>
              </a:tr>
              <a:tr h="3629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550461"/>
                  </a:ext>
                </a:extLst>
              </a:tr>
              <a:tr h="32893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41794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956763"/>
                  </a:ext>
                </a:extLst>
              </a:tr>
              <a:tr h="31964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868951"/>
                  </a:ext>
                </a:extLst>
              </a:tr>
            </a:tbl>
          </a:graphicData>
        </a:graphic>
      </p:graphicFrame>
      <p:pic>
        <p:nvPicPr>
          <p:cNvPr id="18" name="Picture 4" descr="Europäische-Union">
            <a:extLst>
              <a:ext uri="{FF2B5EF4-FFF2-40B4-BE49-F238E27FC236}">
                <a16:creationId xmlns:a16="http://schemas.microsoft.com/office/drawing/2014/main" id="{F554A551-31E0-40FE-B42E-653798511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37" y="1097622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17" descr="Spanien">
            <a:extLst>
              <a:ext uri="{FF2B5EF4-FFF2-40B4-BE49-F238E27FC236}">
                <a16:creationId xmlns:a16="http://schemas.microsoft.com/office/drawing/2014/main" id="{32DBD6A8-2612-41D1-AD1F-1B1B5C984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619" y="1097622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BAFB8A2B-F9C7-45FC-8F7A-93FE1E5B8EB6}"/>
              </a:ext>
            </a:extLst>
          </p:cNvPr>
          <p:cNvSpPr txBox="1">
            <a:spLocks/>
          </p:cNvSpPr>
          <p:nvPr/>
        </p:nvSpPr>
        <p:spPr>
          <a:xfrm>
            <a:off x="4784164" y="4037607"/>
            <a:ext cx="3994570" cy="369332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1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¿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Cuando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eliges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una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compañía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de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seguros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¿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Cuál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es el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criterio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que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más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infiuye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en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tu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decisión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?</a:t>
            </a:r>
            <a:endParaRPr kumimoji="0" lang="fr-FR" sz="900" b="0" i="1" u="none" strike="noStrike" kern="1200" cap="none" spc="0" normalizeH="0" baseline="0" noProof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7468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6EC86469-9441-4AF3-989B-053697BBFA17}"/>
              </a:ext>
            </a:extLst>
          </p:cNvPr>
          <p:cNvSpPr/>
          <p:nvPr/>
        </p:nvSpPr>
        <p:spPr>
          <a:xfrm>
            <a:off x="279470" y="627017"/>
            <a:ext cx="5172096" cy="3805641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pic>
        <p:nvPicPr>
          <p:cNvPr id="9" name="Picture 4" descr="Europäische-Union">
            <a:extLst>
              <a:ext uri="{FF2B5EF4-FFF2-40B4-BE49-F238E27FC236}">
                <a16:creationId xmlns:a16="http://schemas.microsoft.com/office/drawing/2014/main" id="{0C418E67-59A2-4EFD-B0C4-C37A41A2D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23" y="1077986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17" descr="Spanien">
            <a:extLst>
              <a:ext uri="{FF2B5EF4-FFF2-40B4-BE49-F238E27FC236}">
                <a16:creationId xmlns:a16="http://schemas.microsoft.com/office/drawing/2014/main" id="{3E2B54FA-2C7A-4BA6-BFFD-83F79F6F4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805" y="1077986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6771B49-E180-49F2-92C2-171E0BFE7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6779" y="4893542"/>
            <a:ext cx="3670110" cy="249958"/>
          </a:xfrm>
          <a:prstGeom prst="rect">
            <a:avLst/>
          </a:prstGeom>
        </p:spPr>
      </p:pic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D75B02CB-5BD1-45E6-935C-0673427ED62E}"/>
              </a:ext>
            </a:extLst>
          </p:cNvPr>
          <p:cNvSpPr txBox="1">
            <a:spLocks/>
          </p:cNvSpPr>
          <p:nvPr/>
        </p:nvSpPr>
        <p:spPr>
          <a:xfrm>
            <a:off x="320806" y="4059267"/>
            <a:ext cx="4341097" cy="369332"/>
          </a:xfrm>
          <a:prstGeom prst="rect">
            <a:avLst/>
          </a:prstGeom>
        </p:spPr>
        <p:txBody>
          <a:bodyPr vert="horz" wrap="square" lIns="72000" tIns="45720" rIns="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50000"/>
              <a:buFont typeface="HelveticaNeueLT Std Lt Cn" panose="020B0406020202030204" pitchFamily="34" charset="0"/>
              <a:buNone/>
              <a:defRPr sz="1100" b="0" i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33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88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334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HelveticaNeueLT Std Lt Cn" panose="020B040602020203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50000"/>
              <a:buFont typeface="HelveticaNeueLT Std Lt Cn" panose="020B0406020202030204" pitchFamily="34" charset="0"/>
              <a:buNone/>
              <a:tabLst/>
              <a:defRPr/>
            </a:pP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¿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Estarías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dispuesto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a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pagar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por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alguno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de los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siguientes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servicios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adicionales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reacionados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con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tu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Seguro de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assitencia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en </a:t>
            </a:r>
            <a:r>
              <a:rPr lang="en-GB" sz="900" err="1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viaje</a:t>
            </a:r>
            <a:r>
              <a:rPr lang="en-GB" sz="900">
                <a:solidFill>
                  <a:sysClr val="window" lastClr="FFFFFF">
                    <a:lumMod val="50000"/>
                  </a:sysClr>
                </a:solidFill>
                <a:latin typeface="Raleway" panose="020B0604020202020204" charset="0"/>
              </a:rPr>
              <a:t> con coberturaCOVID-19?</a:t>
            </a:r>
            <a:endParaRPr kumimoji="0" lang="fr-FR" sz="900" b="0" i="1" u="none" strike="noStrike" kern="1200" cap="none" spc="0" normalizeH="0" baseline="0" noProof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Raleway" panose="020B060402020202020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3AD1096-8CEB-46C9-9CA7-38C16B957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184685"/>
              </p:ext>
            </p:extLst>
          </p:nvPr>
        </p:nvGraphicFramePr>
        <p:xfrm>
          <a:off x="434969" y="1332419"/>
          <a:ext cx="3760776" cy="2781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0776">
                  <a:extLst>
                    <a:ext uri="{9D8B030D-6E8A-4147-A177-3AD203B41FA5}">
                      <a16:colId xmlns:a16="http://schemas.microsoft.com/office/drawing/2014/main" val="4144929465"/>
                    </a:ext>
                  </a:extLst>
                </a:gridCol>
              </a:tblGrid>
              <a:tr h="3221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Si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pones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enfermo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por COVID-19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durante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tu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viaje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Apoyo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durante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los 14 días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siguientes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tu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regreso</a:t>
                      </a:r>
                      <a:endParaRPr lang="en-US" sz="105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344645"/>
                  </a:ext>
                </a:extLst>
              </a:tr>
              <a:tr h="26534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Prueba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COVID PCR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687568"/>
                  </a:ext>
                </a:extLst>
              </a:tr>
              <a:tr h="26534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Información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sobre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COVID en el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destino</a:t>
                      </a:r>
                      <a:endParaRPr lang="en-US" sz="105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379566"/>
                  </a:ext>
                </a:extLst>
              </a:tr>
              <a:tr h="26534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Prueba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COVID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serológica</a:t>
                      </a:r>
                      <a:endParaRPr lang="en-US" sz="105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731623"/>
                  </a:ext>
                </a:extLst>
              </a:tr>
              <a:tr h="26534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Telemedicina</a:t>
                      </a:r>
                      <a:endParaRPr lang="en-US" sz="105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184703"/>
                  </a:ext>
                </a:extLst>
              </a:tr>
              <a:tr h="3221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Servicio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telefónico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traducción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 para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garantizar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una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mejor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orgaznición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gestiones</a:t>
                      </a:r>
                      <a:endParaRPr lang="en-US" sz="1050" kern="1200">
                        <a:solidFill>
                          <a:schemeClr val="bg2">
                            <a:lumMod val="75000"/>
                          </a:schemeClr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529432"/>
                  </a:ext>
                </a:extLst>
              </a:tr>
              <a:tr h="265343">
                <a:tc>
                  <a:txBody>
                    <a:bodyPr/>
                    <a:lstStyle/>
                    <a:p>
                      <a:pPr algn="l" fontAlgn="t"/>
                      <a:r>
                        <a:rPr lang="fr-FR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Chequeo</a:t>
                      </a:r>
                      <a:r>
                        <a:rPr lang="fr-FR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fr-FR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síntomas</a:t>
                      </a:r>
                      <a:r>
                        <a:rPr lang="fr-FR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COVID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176916"/>
                  </a:ext>
                </a:extLst>
              </a:tr>
              <a:tr h="265343">
                <a:tc>
                  <a:txBody>
                    <a:bodyPr/>
                    <a:lstStyle/>
                    <a:p>
                      <a:pPr algn="l" fontAlgn="t"/>
                      <a:r>
                        <a:rPr lang="fr-FR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Línea de </a:t>
                      </a:r>
                      <a:r>
                        <a:rPr lang="fr-FR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información</a:t>
                      </a:r>
                      <a:r>
                        <a:rPr lang="fr-FR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COVID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06048"/>
                  </a:ext>
                </a:extLst>
              </a:tr>
              <a:tr h="26534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Servicio de </a:t>
                      </a:r>
                      <a:r>
                        <a:rPr lang="en-US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telemedicina</a:t>
                      </a:r>
                      <a:r>
                        <a:rPr lang="en-US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24/7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386389"/>
                  </a:ext>
                </a:extLst>
              </a:tr>
              <a:tr h="265343">
                <a:tc>
                  <a:txBody>
                    <a:bodyPr/>
                    <a:lstStyle/>
                    <a:p>
                      <a:pPr algn="l" fontAlgn="t"/>
                      <a:r>
                        <a:rPr lang="fr-FR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Apoyo</a:t>
                      </a:r>
                      <a:r>
                        <a:rPr lang="fr-FR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psicológico</a:t>
                      </a:r>
                      <a:r>
                        <a:rPr lang="fr-FR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kern="120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telefónico</a:t>
                      </a:r>
                      <a:r>
                        <a:rPr lang="fr-FR" sz="105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 24/7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042689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5191B3C3-1DD4-4AF8-AAC7-A46DFE3E4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539307"/>
              </p:ext>
            </p:extLst>
          </p:nvPr>
        </p:nvGraphicFramePr>
        <p:xfrm>
          <a:off x="4311268" y="1321276"/>
          <a:ext cx="907987" cy="2793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267">
                  <a:extLst>
                    <a:ext uri="{9D8B030D-6E8A-4147-A177-3AD203B41FA5}">
                      <a16:colId xmlns:a16="http://schemas.microsoft.com/office/drawing/2014/main" val="383164282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3274682470"/>
                    </a:ext>
                  </a:extLst>
                </a:gridCol>
              </a:tblGrid>
              <a:tr h="2911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972730"/>
                  </a:ext>
                </a:extLst>
              </a:tr>
              <a:tr h="2911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044524"/>
                  </a:ext>
                </a:extLst>
              </a:tr>
              <a:tr h="2911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969818"/>
                  </a:ext>
                </a:extLst>
              </a:tr>
              <a:tr h="2438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868224"/>
                  </a:ext>
                </a:extLst>
              </a:tr>
              <a:tr h="2525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138292"/>
                  </a:ext>
                </a:extLst>
              </a:tr>
              <a:tr h="2871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517715"/>
                  </a:ext>
                </a:extLst>
              </a:tr>
              <a:tr h="3311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23069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786089"/>
                  </a:ext>
                </a:extLst>
              </a:tr>
              <a:tr h="2911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142089"/>
                  </a:ext>
                </a:extLst>
              </a:tr>
              <a:tr h="2911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084728"/>
                  </a:ext>
                </a:extLst>
              </a:tr>
            </a:tbl>
          </a:graphicData>
        </a:graphic>
      </p:graphicFrame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491F4396-8CD6-4AA3-B1C0-8271A77BFE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9470" y="619578"/>
            <a:ext cx="5460274" cy="432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¿</a:t>
            </a:r>
            <a:r>
              <a:rPr lang="en-US" sz="1000" b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estarías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</a:t>
            </a:r>
            <a:r>
              <a:rPr lang="en-US" sz="1000" b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dispuesto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a </a:t>
            </a:r>
            <a:r>
              <a:rPr lang="en-US" sz="1000" b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pagar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por los </a:t>
            </a:r>
            <a:r>
              <a:rPr lang="en-US" sz="1000" b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siguientes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</a:t>
            </a:r>
            <a:r>
              <a:rPr lang="en-US" sz="1000" b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servicios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</a:t>
            </a:r>
            <a:r>
              <a:rPr lang="en-US" sz="1000" b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adicionales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</a:t>
            </a:r>
            <a:r>
              <a:rPr lang="en-US" sz="1000" b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relacionados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con covid19  </a:t>
            </a:r>
            <a:r>
              <a:rPr lang="en-US" sz="1000" b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asociados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a </a:t>
            </a:r>
            <a:r>
              <a:rPr lang="en-US" sz="1000" b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tu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Seguro de </a:t>
            </a:r>
            <a:r>
              <a:rPr lang="en-US" sz="1000" b="1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viaje</a:t>
            </a:r>
            <a:r>
              <a:rPr lang="en-US" sz="1000" b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? (%)</a:t>
            </a:r>
          </a:p>
          <a:p>
            <a:pPr>
              <a:defRPr b="0" i="0"/>
            </a:pPr>
            <a:endParaRPr lang="en-GB" sz="1000" b="1" kern="0" noProof="1">
              <a:solidFill>
                <a:schemeClr val="bg1">
                  <a:lumMod val="50000"/>
                </a:schemeClr>
              </a:solidFill>
              <a:latin typeface="Raleway"/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918B2AC2-A7EA-42A1-A01E-458F85F65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302" y="212320"/>
            <a:ext cx="8856984" cy="36495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1800" b="1" kern="0">
                <a:solidFill>
                  <a:schemeClr val="bg1"/>
                </a:solidFill>
                <a:latin typeface="Raleway" panose="020B0604020202020204" charset="0"/>
              </a:rPr>
              <a:t>LA PREDISPOSICIÓN A PAGAR POR SERVICIOS ADICIONALES RELACIONADOS CON COVID19 ES ESPECIALMENTE ALTA EN ESPAÑA</a:t>
            </a:r>
          </a:p>
        </p:txBody>
      </p:sp>
    </p:spTree>
    <p:extLst>
      <p:ext uri="{BB962C8B-B14F-4D97-AF65-F5344CB8AC3E}">
        <p14:creationId xmlns:p14="http://schemas.microsoft.com/office/powerpoint/2010/main" val="30801791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268538" y="2211710"/>
            <a:ext cx="3528392" cy="443198"/>
          </a:xfrm>
        </p:spPr>
        <p:txBody>
          <a:bodyPr/>
          <a:lstStyle/>
          <a:p>
            <a:pPr>
              <a:defRPr b="0" i="0"/>
            </a:pPr>
            <a:r>
              <a:rPr lang="es-ES" sz="3200">
                <a:solidFill>
                  <a:schemeClr val="bg1"/>
                </a:solidFill>
                <a:latin typeface="Century Gothic" panose="020B0502020202020204" pitchFamily="34" charset="0"/>
              </a:rPr>
              <a:t>Gracias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404442" y="4948014"/>
            <a:ext cx="7128792" cy="1458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/>
            </a:pPr>
            <a:r>
              <a:rPr kumimoji="0" lang="es-ES" sz="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© 2021 Ipsos. Todos los derechos reservados Contiene información confidencial y propietaria exclusiva de Ipsos que no podrá ser divulgada o reproducida sin el consentimiento previo por escrito de Ipsos.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DA957FD-ECBA-41B6-80E4-6A18FEA6A75B}"/>
              </a:ext>
            </a:extLst>
          </p:cNvPr>
          <p:cNvGrpSpPr/>
          <p:nvPr/>
        </p:nvGrpSpPr>
        <p:grpSpPr>
          <a:xfrm>
            <a:off x="6965726" y="4594675"/>
            <a:ext cx="1933546" cy="355982"/>
            <a:chOff x="10239375" y="6688139"/>
            <a:chExt cx="2842245" cy="523426"/>
          </a:xfrm>
        </p:grpSpPr>
        <p:pic>
          <p:nvPicPr>
            <p:cNvPr id="6" name="Picture 10" descr="IPSOS_GAMECHANGERS_blue.png">
              <a:extLst>
                <a:ext uri="{FF2B5EF4-FFF2-40B4-BE49-F238E27FC236}">
                  <a16:creationId xmlns:a16="http://schemas.microsoft.com/office/drawing/2014/main" id="{8CC31D9A-E29A-42DE-96A2-F13718F91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7" name="Picture 11" descr="IPSOS_GAMECHANGERS_blue.png">
              <a:extLst>
                <a:ext uri="{FF2B5EF4-FFF2-40B4-BE49-F238E27FC236}">
                  <a16:creationId xmlns:a16="http://schemas.microsoft.com/office/drawing/2014/main" id="{D0FA6E8F-1B42-4E58-B780-57B8C2D43D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35259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4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417383-CBF1-4554-9CE5-FE3125A920C5}"/>
              </a:ext>
            </a:extLst>
          </p:cNvPr>
          <p:cNvSpPr/>
          <p:nvPr/>
        </p:nvSpPr>
        <p:spPr>
          <a:xfrm>
            <a:off x="558418" y="2479345"/>
            <a:ext cx="4195117" cy="1316542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A0000C"/>
                </a:solidFill>
                <a:latin typeface="Raleway" panose="020B0003030101060003" pitchFamily="34" charset="0"/>
              </a:rPr>
              <a:t>&gt; Inquietudes principales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A0000C"/>
                </a:solidFill>
                <a:latin typeface="Raleway" panose="020B0003030101060003" pitchFamily="34" charset="0"/>
              </a:rPr>
              <a:t>&gt; Actividades perdidas debido al COVID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FE9852-B15D-4547-A90C-D5008295E157}"/>
              </a:ext>
            </a:extLst>
          </p:cNvPr>
          <p:cNvSpPr/>
          <p:nvPr/>
        </p:nvSpPr>
        <p:spPr>
          <a:xfrm>
            <a:off x="393296" y="909684"/>
            <a:ext cx="5940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24282">
              <a:spcBef>
                <a:spcPts val="300"/>
              </a:spcBef>
              <a:spcAft>
                <a:spcPts val="300"/>
              </a:spcAft>
              <a:defRPr b="0" i="0"/>
            </a:pPr>
            <a:r>
              <a:rPr lang="es-ES" sz="3200" b="1" cap="all">
                <a:solidFill>
                  <a:schemeClr val="bg1"/>
                </a:solidFill>
                <a:latin typeface="Raleway" panose="020B0003030101060003" pitchFamily="34" charset="0"/>
              </a:rPr>
              <a:t>1º.</a:t>
            </a:r>
            <a:br>
              <a:rPr/>
            </a:br>
            <a:r>
              <a:rPr lang="es-ES" sz="3200" b="1" cap="all">
                <a:solidFill>
                  <a:schemeClr val="bg1"/>
                </a:solidFill>
                <a:latin typeface="Raleway" panose="020B0003030101060003" pitchFamily="34" charset="0"/>
              </a:rPr>
              <a:t>EL IMPACTO DEL COVID-19 EN LA SITUACIÓN PERSONAL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39D11E-4E22-49C4-8886-FED902DCEEF0}"/>
              </a:ext>
            </a:extLst>
          </p:cNvPr>
          <p:cNvGrpSpPr/>
          <p:nvPr/>
        </p:nvGrpSpPr>
        <p:grpSpPr>
          <a:xfrm>
            <a:off x="6965726" y="4594675"/>
            <a:ext cx="1933546" cy="355982"/>
            <a:chOff x="10239375" y="6688139"/>
            <a:chExt cx="2842245" cy="523426"/>
          </a:xfrm>
        </p:grpSpPr>
        <p:pic>
          <p:nvPicPr>
            <p:cNvPr id="6" name="Picture 10" descr="IPSOS_GAMECHANGERS_blue.png">
              <a:extLst>
                <a:ext uri="{FF2B5EF4-FFF2-40B4-BE49-F238E27FC236}">
                  <a16:creationId xmlns:a16="http://schemas.microsoft.com/office/drawing/2014/main" id="{DCCFA0D2-1E67-466E-A90A-D16D40F18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7" name="Picture 11" descr="IPSOS_GAMECHANGERS_blue.png">
              <a:extLst>
                <a:ext uri="{FF2B5EF4-FFF2-40B4-BE49-F238E27FC236}">
                  <a16:creationId xmlns:a16="http://schemas.microsoft.com/office/drawing/2014/main" id="{A3764296-2274-4629-A189-DB5C714B7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55061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5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417383-CBF1-4554-9CE5-FE3125A920C5}"/>
              </a:ext>
            </a:extLst>
          </p:cNvPr>
          <p:cNvSpPr/>
          <p:nvPr/>
        </p:nvSpPr>
        <p:spPr>
          <a:xfrm>
            <a:off x="770218" y="1299121"/>
            <a:ext cx="3556627" cy="3158579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Salud de amigos y Familiares</a:t>
            </a: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Salud general</a:t>
            </a:r>
            <a:endParaRPr lang="es-ES" sz="1100">
              <a:latin typeface="Arial" panose="020B0604020202020204" pitchFamily="34" charset="0"/>
            </a:endParaRP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Planes de ocio</a:t>
            </a:r>
            <a:endParaRPr lang="es-ES" sz="1100">
              <a:latin typeface="Arial" panose="020B0604020202020204" pitchFamily="34" charset="0"/>
            </a:endParaRP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Situación económica</a:t>
            </a:r>
            <a:endParaRPr lang="es-ES" sz="1100">
              <a:latin typeface="Arial" panose="020B0604020202020204" pitchFamily="34" charset="0"/>
            </a:endParaRP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Planes de viaje</a:t>
            </a:r>
            <a:endParaRPr lang="es-ES" sz="1100">
              <a:latin typeface="Arial" panose="020B0604020202020204" pitchFamily="34" charset="0"/>
            </a:endParaRP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Salud mental</a:t>
            </a:r>
            <a:endParaRPr lang="es-ES" sz="1100">
              <a:latin typeface="Arial" panose="020B0604020202020204" pitchFamily="34" charset="0"/>
            </a:endParaRP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Empleo / graduación</a:t>
            </a:r>
            <a:endParaRPr lang="es-ES" sz="1100">
              <a:latin typeface="Arial" panose="020B0604020202020204" pitchFamily="34" charset="0"/>
            </a:endParaRP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1F179A9-91BC-436F-8E35-4FF7E33C969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69998" y="104675"/>
            <a:ext cx="2851499" cy="187740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>
                <a:solidFill>
                  <a:schemeClr val="bg1">
                    <a:lumMod val="50000"/>
                  </a:schemeClr>
                </a:solidFill>
              </a:rPr>
              <a:t>los españoles ESTÁN MÁS </a:t>
            </a:r>
            <a:r>
              <a:rPr lang="es-ES" sz="1400" err="1">
                <a:solidFill>
                  <a:schemeClr val="bg1">
                    <a:lumMod val="50000"/>
                  </a:schemeClr>
                </a:solidFill>
              </a:rPr>
              <a:t>preocupaDOS</a:t>
            </a:r>
            <a:r>
              <a:rPr lang="es-ES" sz="1400">
                <a:solidFill>
                  <a:schemeClr val="bg1">
                    <a:lumMod val="50000"/>
                  </a:schemeClr>
                </a:solidFill>
              </a:rPr>
              <a:t> POR la salud Y LA SITUACIÓN ECONÓMICA, Y NO TANTO SUS PLANES DE VIAJE Y OCIO.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5D06551-BC6D-4220-ACAC-0E865FF5CAAF}"/>
              </a:ext>
            </a:extLst>
          </p:cNvPr>
          <p:cNvSpPr/>
          <p:nvPr/>
        </p:nvSpPr>
        <p:spPr>
          <a:xfrm>
            <a:off x="1090108" y="4172414"/>
            <a:ext cx="37289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¿Le preocupa lo siguiente con respecto al </a:t>
            </a:r>
            <a:r>
              <a:rPr lang="es-ES" sz="900" i="1" err="1">
                <a:latin typeface="Raleway" panose="020B0604020202020204" charset="0"/>
              </a:rPr>
              <a:t>COVID</a:t>
            </a:r>
            <a:r>
              <a:rPr lang="es-ES" sz="900" i="1">
                <a:latin typeface="Raleway" panose="020B0604020202020204" charset="0"/>
              </a:rPr>
              <a:t>-19?</a:t>
            </a:r>
            <a:r>
              <a:rPr lang="es-ES" sz="900"/>
              <a:t>  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87C6769-1A62-4F0F-BB36-6EF47A93379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61008" y="1287478"/>
            <a:ext cx="2851500" cy="23800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Inquietudes principales (%)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7C2ADE8-F4D8-4A5A-806C-42F6839BACFA}"/>
              </a:ext>
            </a:extLst>
          </p:cNvPr>
          <p:cNvSpPr/>
          <p:nvPr/>
        </p:nvSpPr>
        <p:spPr>
          <a:xfrm>
            <a:off x="4598906" y="1299121"/>
            <a:ext cx="3872742" cy="3150179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Ver a familiares, sin restricciones</a:t>
            </a: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Desplazarse libremente</a:t>
            </a: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Ir a un restaurante</a:t>
            </a: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Viajar en el propio país</a:t>
            </a: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Viajar al extranjero</a:t>
            </a: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Ir al cine / teatro / museos / conciertos</a:t>
            </a: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Ir a centros deportivos: piscina, gimnasio…</a:t>
            </a: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Ir a bares / clubs nocturnos</a:t>
            </a: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Ir a centros comerciales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FEEAB-302F-4C3C-B7AC-A00714580C9D}"/>
              </a:ext>
            </a:extLst>
          </p:cNvPr>
          <p:cNvSpPr/>
          <p:nvPr/>
        </p:nvSpPr>
        <p:spPr>
          <a:xfrm>
            <a:off x="4756452" y="4218468"/>
            <a:ext cx="36189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¿Cuáles de las siguientes  actividades echas de menos?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BCDE4DC2-89DD-4D79-82AE-DF7F3E61C2C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86132" y="100016"/>
            <a:ext cx="3213053" cy="50580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 kern="0" cap="all" baseline="0">
                <a:latin typeface="Raleway" panose="020B0003030101060003" pitchFamily="34" charset="0"/>
              </a:defRPr>
            </a:lvl1pPr>
            <a:lvl2pPr marL="3240" indent="0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/>
            </a:lvl2pPr>
            <a:lvl3pPr marL="186802" indent="-186802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/>
            </a:lvl3pPr>
            <a:lvl4pPr marL="431911" indent="-191121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/>
            </a:lvl4pPr>
            <a:lvl5pPr marL="606834" indent="-176004" defTabSz="92428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/>
            </a:lvl5pPr>
            <a:lvl6pPr marL="2541775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300391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66056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928198" indent="-231070" defTabSz="924282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ES" sz="1400">
                <a:solidFill>
                  <a:schemeClr val="bg1">
                    <a:lumMod val="50000"/>
                  </a:schemeClr>
                </a:solidFill>
              </a:rPr>
              <a:t>Lo que más Echan de menos es visitar A FAMILIARES Y </a:t>
            </a:r>
            <a:r>
              <a:rPr lang="es-ES" sz="1400" err="1">
                <a:solidFill>
                  <a:schemeClr val="bg1">
                    <a:lumMod val="50000"/>
                  </a:schemeClr>
                </a:solidFill>
              </a:rPr>
              <a:t>DESPLAZARse</a:t>
            </a:r>
            <a:r>
              <a:rPr lang="es-ES" sz="1400">
                <a:solidFill>
                  <a:schemeClr val="bg1">
                    <a:lumMod val="50000"/>
                  </a:schemeClr>
                </a:solidFill>
              </a:rPr>
              <a:t> LIBREMENTE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73DBA3E-E836-4DEB-99CF-7F7774434555}"/>
              </a:ext>
            </a:extLst>
          </p:cNvPr>
          <p:cNvSpPr/>
          <p:nvPr/>
        </p:nvSpPr>
        <p:spPr>
          <a:xfrm>
            <a:off x="5248883" y="1281443"/>
            <a:ext cx="39335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000" b="1" kern="0" cap="all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Actividades aplazadas durante el </a:t>
            </a: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COVID (%)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FFAD26A-F8B7-4CD8-9F1E-C3F2BF815DC8}"/>
              </a:ext>
            </a:extLst>
          </p:cNvPr>
          <p:cNvSpPr/>
          <p:nvPr/>
        </p:nvSpPr>
        <p:spPr>
          <a:xfrm>
            <a:off x="3021690" y="4961658"/>
            <a:ext cx="76752" cy="7716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42AC786-DFB9-4CA1-8F35-1AA787C24CB1}"/>
              </a:ext>
            </a:extLst>
          </p:cNvPr>
          <p:cNvSpPr/>
          <p:nvPr/>
        </p:nvSpPr>
        <p:spPr>
          <a:xfrm>
            <a:off x="3873337" y="4961658"/>
            <a:ext cx="76752" cy="7716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9ACDCA4-B129-46A3-867F-E1F91EF2A04A}"/>
              </a:ext>
            </a:extLst>
          </p:cNvPr>
          <p:cNvSpPr/>
          <p:nvPr/>
        </p:nvSpPr>
        <p:spPr>
          <a:xfrm>
            <a:off x="5279373" y="4966317"/>
            <a:ext cx="76752" cy="771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0959178A-CDB4-4B9F-95D9-97657BB2CF5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060066" y="4881239"/>
            <a:ext cx="1020649" cy="23800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800" b="1" kern="0" cap="none">
                <a:solidFill>
                  <a:schemeClr val="bg1"/>
                </a:solidFill>
                <a:latin typeface="Raleway" panose="020B0604020202020204" charset="0"/>
              </a:rPr>
              <a:t>En la media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7A941C8D-7432-4AA2-A6EE-6C5FA193087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917453" y="4882310"/>
            <a:ext cx="1362904" cy="23800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800" b="1" kern="0" cap="none">
                <a:solidFill>
                  <a:schemeClr val="bg1"/>
                </a:solidFill>
                <a:latin typeface="Raleway" panose="020B0604020202020204" charset="0"/>
              </a:rPr>
              <a:t>Por encima de la media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DF77D226-6C3A-4C7B-B59A-0292547441E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317749" y="4887963"/>
            <a:ext cx="1362904" cy="23800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800" b="1" kern="0" cap="none">
                <a:solidFill>
                  <a:schemeClr val="bg1"/>
                </a:solidFill>
                <a:latin typeface="Raleway" panose="020B0604020202020204" charset="0"/>
              </a:rPr>
              <a:t>Por debajo de la media</a:t>
            </a:r>
          </a:p>
        </p:txBody>
      </p:sp>
      <p:pic>
        <p:nvPicPr>
          <p:cNvPr id="25" name="Picture 4" descr="Europäische-Union">
            <a:extLst>
              <a:ext uri="{FF2B5EF4-FFF2-40B4-BE49-F238E27FC236}">
                <a16:creationId xmlns:a16="http://schemas.microsoft.com/office/drawing/2014/main" id="{E0134DC1-AAEC-44F9-A7C4-5139CFC40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77" y="1729344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17" descr="Spanien">
            <a:extLst>
              <a:ext uri="{FF2B5EF4-FFF2-40B4-BE49-F238E27FC236}">
                <a16:creationId xmlns:a16="http://schemas.microsoft.com/office/drawing/2014/main" id="{92310F7D-AF01-4B71-B368-A5CA863D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7138" y="1739969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Tableau 96">
            <a:extLst>
              <a:ext uri="{FF2B5EF4-FFF2-40B4-BE49-F238E27FC236}">
                <a16:creationId xmlns:a16="http://schemas.microsoft.com/office/drawing/2014/main" id="{181297F5-9F36-45CE-B28B-57E8521A7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64605"/>
              </p:ext>
            </p:extLst>
          </p:nvPr>
        </p:nvGraphicFramePr>
        <p:xfrm>
          <a:off x="2674378" y="1991132"/>
          <a:ext cx="1124416" cy="177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208">
                  <a:extLst>
                    <a:ext uri="{9D8B030D-6E8A-4147-A177-3AD203B41FA5}">
                      <a16:colId xmlns:a16="http://schemas.microsoft.com/office/drawing/2014/main" val="1984624198"/>
                    </a:ext>
                  </a:extLst>
                </a:gridCol>
                <a:gridCol w="562208">
                  <a:extLst>
                    <a:ext uri="{9D8B030D-6E8A-4147-A177-3AD203B41FA5}">
                      <a16:colId xmlns:a16="http://schemas.microsoft.com/office/drawing/2014/main" val="504955794"/>
                    </a:ext>
                  </a:extLst>
                </a:gridCol>
              </a:tblGrid>
              <a:tr h="2481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28113"/>
                  </a:ext>
                </a:extLst>
              </a:tr>
              <a:tr h="2481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203820"/>
                  </a:ext>
                </a:extLst>
              </a:tr>
              <a:tr h="2481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521345"/>
                  </a:ext>
                </a:extLst>
              </a:tr>
              <a:tr h="2481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272608"/>
                  </a:ext>
                </a:extLst>
              </a:tr>
              <a:tr h="2481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56942"/>
                  </a:ext>
                </a:extLst>
              </a:tr>
              <a:tr h="2481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841497"/>
                  </a:ext>
                </a:extLst>
              </a:tr>
              <a:tr h="2481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873363"/>
                  </a:ext>
                </a:extLst>
              </a:tr>
            </a:tbl>
          </a:graphicData>
        </a:graphic>
      </p:graphicFrame>
      <p:graphicFrame>
        <p:nvGraphicFramePr>
          <p:cNvPr id="29" name="Tableau 9">
            <a:extLst>
              <a:ext uri="{FF2B5EF4-FFF2-40B4-BE49-F238E27FC236}">
                <a16:creationId xmlns:a16="http://schemas.microsoft.com/office/drawing/2014/main" id="{30107426-FD1F-4A59-8D4A-D37086068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231400"/>
              </p:ext>
            </p:extLst>
          </p:nvPr>
        </p:nvGraphicFramePr>
        <p:xfrm>
          <a:off x="7362494" y="1739969"/>
          <a:ext cx="867106" cy="2280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553">
                  <a:extLst>
                    <a:ext uri="{9D8B030D-6E8A-4147-A177-3AD203B41FA5}">
                      <a16:colId xmlns:a16="http://schemas.microsoft.com/office/drawing/2014/main" val="1984624198"/>
                    </a:ext>
                  </a:extLst>
                </a:gridCol>
                <a:gridCol w="433553">
                  <a:extLst>
                    <a:ext uri="{9D8B030D-6E8A-4147-A177-3AD203B41FA5}">
                      <a16:colId xmlns:a16="http://schemas.microsoft.com/office/drawing/2014/main" val="504955794"/>
                    </a:ext>
                  </a:extLst>
                </a:gridCol>
              </a:tblGrid>
              <a:tr h="2474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28113"/>
                  </a:ext>
                </a:extLst>
              </a:tr>
              <a:tr h="2474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362158"/>
                  </a:ext>
                </a:extLst>
              </a:tr>
              <a:tr h="2474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0050"/>
                          </a:solidFill>
                          <a:effectLst/>
                          <a:latin typeface="Raleway" panose="020B060402020202020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493653"/>
                  </a:ext>
                </a:extLst>
              </a:tr>
              <a:tr h="2474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203820"/>
                  </a:ext>
                </a:extLst>
              </a:tr>
              <a:tr h="2474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0050"/>
                          </a:solidFill>
                          <a:effectLst/>
                          <a:latin typeface="Raleway" panose="020B060402020202020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521345"/>
                  </a:ext>
                </a:extLst>
              </a:tr>
              <a:tr h="2474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272608"/>
                  </a:ext>
                </a:extLst>
              </a:tr>
              <a:tr h="2474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0050"/>
                          </a:solidFill>
                          <a:effectLst/>
                          <a:latin typeface="Raleway" panose="020B060402020202020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56942"/>
                  </a:ext>
                </a:extLst>
              </a:tr>
              <a:tr h="2474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841497"/>
                  </a:ext>
                </a:extLst>
              </a:tr>
              <a:tr h="2474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noProof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0050"/>
                          </a:solidFill>
                          <a:effectLst/>
                          <a:latin typeface="Raleway" panose="020B060402020202020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873363"/>
                  </a:ext>
                </a:extLst>
              </a:tr>
            </a:tbl>
          </a:graphicData>
        </a:graphic>
      </p:graphicFrame>
      <p:pic>
        <p:nvPicPr>
          <p:cNvPr id="30" name="Picture 4" descr="Europäische-Union">
            <a:extLst>
              <a:ext uri="{FF2B5EF4-FFF2-40B4-BE49-F238E27FC236}">
                <a16:creationId xmlns:a16="http://schemas.microsoft.com/office/drawing/2014/main" id="{5672B64D-2B32-45F9-A8CE-A3E957AE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86" y="1495403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17" descr="Spanien">
            <a:extLst>
              <a:ext uri="{FF2B5EF4-FFF2-40B4-BE49-F238E27FC236}">
                <a16:creationId xmlns:a16="http://schemas.microsoft.com/office/drawing/2014/main" id="{0F643CA2-CBEF-4067-9B07-B1E5EDFC4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3820" y="1492903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7930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24282" rtl="0" eaLnBrk="1" fontAlgn="auto" latinLnBrk="0" hangingPunct="1">
                <a:lnSpc>
                  <a:spcPct val="85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A8510D1F-9864-45DD-AD54-2CD9BE6289C6}"/>
              </a:ext>
            </a:extLst>
          </p:cNvPr>
          <p:cNvSpPr txBox="1">
            <a:spLocks/>
          </p:cNvSpPr>
          <p:nvPr/>
        </p:nvSpPr>
        <p:spPr>
          <a:xfrm>
            <a:off x="465824" y="356613"/>
            <a:ext cx="6042102" cy="2304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7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24282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86422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48564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10704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7284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3498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9712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600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kumimoji="0" lang="es-ES" sz="6000" b="1" i="0" u="none" strike="noStrike" kern="1200" cap="all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  <a:br>
              <a:rPr/>
            </a:br>
            <a:r>
              <a:rPr kumimoji="0" lang="es-ES" sz="3200" b="1" i="0" u="none" strike="noStrike" kern="1200" cap="all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regreso a las vacaciones de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D18AAA-5739-473B-9284-41EED5A7F93E}"/>
              </a:ext>
            </a:extLst>
          </p:cNvPr>
          <p:cNvSpPr/>
          <p:nvPr/>
        </p:nvSpPr>
        <p:spPr>
          <a:xfrm>
            <a:off x="465824" y="3009175"/>
            <a:ext cx="4572000" cy="1290161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aleway" panose="020B0003030101060003" pitchFamily="34" charset="0"/>
              </a:rPr>
              <a:t>&gt; Viajes de verano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aleway" panose="020B0003030101060003" pitchFamily="34" charset="0"/>
              </a:rPr>
              <a:t>&gt; Destinos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aleway" panose="020B0003030101060003" pitchFamily="34" charset="0"/>
              </a:rPr>
              <a:t>&gt; Razones para no viajar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B37EC4-D22C-462B-9920-522246298B34}"/>
              </a:ext>
            </a:extLst>
          </p:cNvPr>
          <p:cNvGrpSpPr/>
          <p:nvPr/>
        </p:nvGrpSpPr>
        <p:grpSpPr>
          <a:xfrm>
            <a:off x="6965726" y="4594675"/>
            <a:ext cx="1933546" cy="355982"/>
            <a:chOff x="10239375" y="6688139"/>
            <a:chExt cx="2842245" cy="523426"/>
          </a:xfrm>
        </p:grpSpPr>
        <p:pic>
          <p:nvPicPr>
            <p:cNvPr id="6" name="Picture 10" descr="IPSOS_GAMECHANGERS_blue.png">
              <a:extLst>
                <a:ext uri="{FF2B5EF4-FFF2-40B4-BE49-F238E27FC236}">
                  <a16:creationId xmlns:a16="http://schemas.microsoft.com/office/drawing/2014/main" id="{F1EA8C72-4EFC-4B80-94B7-D8ABBA2A9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7" name="Picture 11" descr="IPSOS_GAMECHANGERS_blue.png">
              <a:extLst>
                <a:ext uri="{FF2B5EF4-FFF2-40B4-BE49-F238E27FC236}">
                  <a16:creationId xmlns:a16="http://schemas.microsoft.com/office/drawing/2014/main" id="{11C0C0C8-5E88-4172-AB00-939E4A547B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92540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9676" y="4935598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l" defTabSz="924282" rtl="0" eaLnBrk="1" fontAlgn="auto" latinLnBrk="0" hangingPunct="1">
              <a:lnSpc>
                <a:spcPct val="85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24282" rtl="0" eaLnBrk="1" fontAlgn="auto" latinLnBrk="0" hangingPunct="1">
                <a:lnSpc>
                  <a:spcPct val="85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4">
            <a:extLst>
              <a:ext uri="{FF2B5EF4-FFF2-40B4-BE49-F238E27FC236}">
                <a16:creationId xmlns:a16="http://schemas.microsoft.com/office/drawing/2014/main" id="{639CB09F-29A6-42E1-9D18-B7656FEF7751}"/>
              </a:ext>
            </a:extLst>
          </p:cNvPr>
          <p:cNvSpPr/>
          <p:nvPr/>
        </p:nvSpPr>
        <p:spPr>
          <a:xfrm>
            <a:off x="354197" y="1358381"/>
            <a:ext cx="2355385" cy="302940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7D42599-0F0B-400C-9000-51DF2E11D6F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31181" y="1517565"/>
            <a:ext cx="1124578" cy="330796"/>
          </a:xfrm>
          <a:prstGeom prst="rect">
            <a:avLst/>
          </a:prstGeom>
          <a:solidFill>
            <a:srgbClr val="D45429"/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900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428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b="0" i="0"/>
            </a:pPr>
            <a:r>
              <a:rPr kumimoji="0" lang="es-ES" sz="14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 charset="0"/>
              </a:rPr>
              <a:t>ESPAÑA</a:t>
            </a:r>
            <a:endParaRPr kumimoji="0" lang="es-ES" sz="1400" b="1" i="0" u="none" strike="noStrike" kern="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604020202020204" charset="0"/>
              <a:ea typeface="+mn-ea"/>
              <a:cs typeface="+mn-cs"/>
            </a:endParaRP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9854F71D-E3C1-4D7A-83CD-DACC848E92A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96617" y="1848361"/>
            <a:ext cx="1593706" cy="972160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/>
            </a:pPr>
            <a:r>
              <a:rPr lang="es-ES" sz="4800">
                <a:solidFill>
                  <a:srgbClr val="222223"/>
                </a:solidFill>
                <a:latin typeface="Raleway" panose="020B0003030101060003" pitchFamily="34" charset="0"/>
              </a:rPr>
              <a:t>36</a:t>
            </a:r>
            <a:r>
              <a:rPr kumimoji="0" lang="es-ES" sz="4800" b="0" i="0" u="none" strike="noStrike" kern="1200" cap="all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Raleway" panose="020B0003030101060003" pitchFamily="34" charset="0"/>
              </a:rPr>
              <a:t>%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D0F11DE8-73C7-4ADC-BBEA-DE4315DCC8F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31181" y="2906629"/>
            <a:ext cx="1129042" cy="330796"/>
          </a:xfrm>
          <a:prstGeom prst="rect">
            <a:avLst/>
          </a:prstGeom>
          <a:solidFill>
            <a:srgbClr val="176BAB"/>
          </a:solidFill>
        </p:spPr>
        <p:txBody>
          <a:bodyPr anchor="ctr">
            <a:norm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/>
            </a:pPr>
            <a:r>
              <a:rPr kumimoji="0" lang="es-ES" sz="12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</a:rPr>
              <a:t>EUROPA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8303A82E-FCF7-4C82-9359-E84713261C9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98849" y="3241633"/>
            <a:ext cx="1593706" cy="972160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/>
            </a:pPr>
            <a:r>
              <a:rPr kumimoji="0" lang="es-ES" sz="4800" b="0" i="0" u="none" strike="noStrike" kern="1200" cap="all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Raleway" panose="020B0003030101060003" pitchFamily="34" charset="0"/>
              </a:rPr>
              <a:t>41%</a:t>
            </a:r>
          </a:p>
        </p:txBody>
      </p:sp>
      <p:sp>
        <p:nvSpPr>
          <p:cNvPr id="11" name="Rectangle 64">
            <a:extLst>
              <a:ext uri="{FF2B5EF4-FFF2-40B4-BE49-F238E27FC236}">
                <a16:creationId xmlns:a16="http://schemas.microsoft.com/office/drawing/2014/main" id="{7AD7AD5C-7061-4DC8-9B93-19DDCFB0C68D}"/>
              </a:ext>
            </a:extLst>
          </p:cNvPr>
          <p:cNvSpPr/>
          <p:nvPr/>
        </p:nvSpPr>
        <p:spPr>
          <a:xfrm>
            <a:off x="2948097" y="1358381"/>
            <a:ext cx="2355385" cy="302940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C2114FB-5C43-4A9D-9A5B-51496BF55FD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525081" y="1517565"/>
            <a:ext cx="1124578" cy="330796"/>
          </a:xfrm>
          <a:prstGeom prst="rect">
            <a:avLst/>
          </a:prstGeom>
          <a:solidFill>
            <a:srgbClr val="D45429"/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900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4282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b="0" i="0"/>
            </a:pPr>
            <a:r>
              <a:rPr kumimoji="0" lang="es-ES" sz="14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604020202020204" charset="0"/>
              </a:rPr>
              <a:t>ESPAÑA</a:t>
            </a:r>
            <a:endParaRPr kumimoji="0" lang="es-ES" sz="1400" b="1" i="0" u="none" strike="noStrike" kern="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604020202020204" charset="0"/>
              <a:ea typeface="+mn-ea"/>
              <a:cs typeface="+mn-cs"/>
            </a:endParaRP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E93F7FD2-FD64-44CD-AB7C-6EC57407F9D4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290517" y="1895429"/>
            <a:ext cx="1688566" cy="972160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/>
            </a:pPr>
            <a:r>
              <a:rPr kumimoji="0" lang="es-ES" sz="4800" b="0" i="0" u="none" strike="noStrike" kern="1200" cap="all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Raleway" panose="020B0003030101060003" pitchFamily="34" charset="0"/>
              </a:rPr>
              <a:t>89% </a:t>
            </a:r>
            <a:r>
              <a:rPr kumimoji="0" lang="es-ES" sz="1000" i="0" u="none" strike="noStrike" kern="1200" cap="all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Raleway" panose="020B0003030101060003" pitchFamily="34" charset="0"/>
              </a:rPr>
              <a:t>(</a:t>
            </a:r>
            <a:r>
              <a:rPr kumimoji="0" lang="es-ES" sz="1000" b="1" i="0" u="none" strike="noStrike" kern="1200" cap="all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Raleway" panose="020B0003030101060003" pitchFamily="34" charset="0"/>
              </a:rPr>
              <a:t>14%</a:t>
            </a:r>
            <a:r>
              <a:rPr kumimoji="0" lang="es-ES" sz="1000" b="0" i="0" u="none" strike="noStrike" kern="1200" cap="all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Raleway" panose="020B0003030101060003" pitchFamily="34" charset="0"/>
              </a:rPr>
              <a:t> a países vecinos)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44CB6DC-8C6F-4ED9-BC97-F5FC0E356A4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525081" y="2906629"/>
            <a:ext cx="1129042" cy="330796"/>
          </a:xfrm>
          <a:prstGeom prst="rect">
            <a:avLst/>
          </a:prstGeom>
          <a:solidFill>
            <a:srgbClr val="176BAB"/>
          </a:solidFill>
        </p:spPr>
        <p:txBody>
          <a:bodyPr anchor="ctr">
            <a:norm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/>
            </a:pPr>
            <a:r>
              <a:rPr kumimoji="0" lang="es-ES" sz="1200" b="1" i="0" u="none" strike="noStrike" kern="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</a:rPr>
              <a:t>EUROPA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72C14E14-875B-4F2B-9DE7-F8DE4E9EF8E9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292749" y="3241633"/>
            <a:ext cx="1686334" cy="972160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4800">
                <a:solidFill>
                  <a:srgbClr val="222223"/>
                </a:solidFill>
                <a:latin typeface="Raleway" panose="020B0003030101060003" pitchFamily="34" charset="0"/>
              </a:rPr>
              <a:t>79</a:t>
            </a:r>
            <a:r>
              <a:rPr kumimoji="0" lang="es-ES" sz="4800" b="0" i="0" u="none" strike="noStrike" kern="1200" cap="all" spc="0" normalizeH="0" baseline="0" noProof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  <a:latin typeface="Raleway" panose="020B0003030101060003" pitchFamily="34" charset="0"/>
              </a:rPr>
              <a:t>%</a:t>
            </a:r>
            <a:r>
              <a:rPr lang="es-ES" sz="4800" b="1">
                <a:solidFill>
                  <a:srgbClr val="222223"/>
                </a:solidFill>
                <a:latin typeface="Raleway" panose="020B0003030101060003" pitchFamily="34" charset="0"/>
              </a:rPr>
              <a:t> </a:t>
            </a:r>
            <a:r>
              <a:rPr lang="es-ES" sz="1000">
                <a:solidFill>
                  <a:srgbClr val="222223"/>
                </a:solidFill>
                <a:latin typeface="Raleway" panose="020B0003030101060003" pitchFamily="34" charset="0"/>
              </a:rPr>
              <a:t>(</a:t>
            </a:r>
            <a:r>
              <a:rPr lang="es-ES" sz="1000" b="1">
                <a:solidFill>
                  <a:srgbClr val="222223"/>
                </a:solidFill>
                <a:latin typeface="Raleway" panose="020B0003030101060003" pitchFamily="34" charset="0"/>
              </a:rPr>
              <a:t>25%</a:t>
            </a:r>
            <a:r>
              <a:rPr lang="es-ES" sz="1000">
                <a:solidFill>
                  <a:srgbClr val="222223"/>
                </a:solidFill>
                <a:latin typeface="Raleway" panose="020B0003030101060003" pitchFamily="34" charset="0"/>
              </a:rPr>
              <a:t> a países vecinos)</a:t>
            </a:r>
            <a:endParaRPr kumimoji="0" lang="es-ES" sz="1000" b="0" i="0" u="none" strike="noStrike" kern="1200" cap="all" spc="0" normalizeH="0" baseline="0" noProof="0">
              <a:ln>
                <a:noFill/>
              </a:ln>
              <a:solidFill>
                <a:srgbClr val="222223"/>
              </a:solidFill>
              <a:effectLst/>
              <a:uLnTx/>
              <a:uFillTx/>
              <a:latin typeface="Raleway" panose="020B0003030101060003" pitchFamily="34" charset="0"/>
            </a:endParaRPr>
          </a:p>
        </p:txBody>
      </p:sp>
      <p:sp>
        <p:nvSpPr>
          <p:cNvPr id="17" name="Rectangle 64">
            <a:extLst>
              <a:ext uri="{FF2B5EF4-FFF2-40B4-BE49-F238E27FC236}">
                <a16:creationId xmlns:a16="http://schemas.microsoft.com/office/drawing/2014/main" id="{E27AA2F4-4624-46A1-B457-E04D4D7E48AC}"/>
              </a:ext>
            </a:extLst>
          </p:cNvPr>
          <p:cNvSpPr/>
          <p:nvPr/>
        </p:nvSpPr>
        <p:spPr>
          <a:xfrm>
            <a:off x="5562771" y="1358381"/>
            <a:ext cx="3421902" cy="302940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Tenía miedo de la pandemia</a:t>
            </a: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No pude viajar por las restricciones</a:t>
            </a: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No quería ir de vacaciones con condiciones sanitarias tan estrictas</a:t>
            </a: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No me lo podía permitir</a:t>
            </a: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No quería arriesgarme a una cuarenta al   regresar</a:t>
            </a:r>
          </a:p>
          <a:p>
            <a:pPr fontAlgn="ctr">
              <a:spcAft>
                <a:spcPts val="600"/>
              </a:spcAft>
            </a:pPr>
            <a:r>
              <a:rPr lang="es-ES" sz="1100">
                <a:solidFill>
                  <a:srgbClr val="66686A"/>
                </a:solidFill>
                <a:latin typeface="Raleway" panose="020B0604020202020204" charset="0"/>
              </a:rPr>
              <a:t>Preferí quedarme de vacaciones en casa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BF85DA6-49F8-4BD1-99AD-2FCD50A31691}"/>
              </a:ext>
            </a:extLst>
          </p:cNvPr>
          <p:cNvSpPr/>
          <p:nvPr/>
        </p:nvSpPr>
        <p:spPr>
          <a:xfrm>
            <a:off x="324898" y="590381"/>
            <a:ext cx="2738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kern="0" cap="all">
                <a:solidFill>
                  <a:prstClr val="white">
                    <a:lumMod val="50000"/>
                  </a:prstClr>
                </a:solidFill>
                <a:latin typeface="Raleway" panose="020B0003030101060003" pitchFamily="34" charset="0"/>
              </a:rPr>
              <a:t>pudieron VIAJAR     en vacaciones</a:t>
            </a:r>
            <a:endParaRPr lang="es-ES" sz="20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7F4F0FB-E779-4BFE-AA02-180B469A9D16}"/>
              </a:ext>
            </a:extLst>
          </p:cNvPr>
          <p:cNvSpPr/>
          <p:nvPr/>
        </p:nvSpPr>
        <p:spPr>
          <a:xfrm>
            <a:off x="2871221" y="586173"/>
            <a:ext cx="2738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kern="0" cap="all">
                <a:solidFill>
                  <a:prstClr val="white">
                    <a:lumMod val="50000"/>
                  </a:prstClr>
                </a:solidFill>
                <a:latin typeface="Raleway" panose="020B0003030101060003" pitchFamily="34" charset="0"/>
              </a:rPr>
              <a:t>vacaciones en el propio país </a:t>
            </a:r>
            <a:endParaRPr lang="es-ES" sz="2000"/>
          </a:p>
        </p:txBody>
      </p:sp>
      <p:sp>
        <p:nvSpPr>
          <p:cNvPr id="24" name="Rectangle 53">
            <a:extLst>
              <a:ext uri="{FF2B5EF4-FFF2-40B4-BE49-F238E27FC236}">
                <a16:creationId xmlns:a16="http://schemas.microsoft.com/office/drawing/2014/main" id="{804928A9-1AE6-45CA-88E2-88AB4FBCBE10}"/>
              </a:ext>
            </a:extLst>
          </p:cNvPr>
          <p:cNvSpPr/>
          <p:nvPr/>
        </p:nvSpPr>
        <p:spPr>
          <a:xfrm>
            <a:off x="0" y="183225"/>
            <a:ext cx="3564682" cy="31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/>
            </a:pPr>
            <a:r>
              <a:rPr lang="es-ES" sz="1600" b="1" kern="0">
                <a:solidFill>
                  <a:srgbClr val="176BAB"/>
                </a:solidFill>
                <a:latin typeface="Raleway" panose="020B0003030101060003" pitchFamily="34" charset="0"/>
              </a:rPr>
              <a:t>VACACIONES DE VERANO EN </a:t>
            </a:r>
            <a:r>
              <a:rPr kumimoji="0" lang="es-ES" sz="1600" b="1" i="0" u="none" strike="noStrike" kern="0" cap="none" spc="0" normalizeH="0" baseline="0" noProof="0">
                <a:ln>
                  <a:noFill/>
                </a:ln>
                <a:solidFill>
                  <a:srgbClr val="176BAB"/>
                </a:solidFill>
                <a:effectLst/>
                <a:uLnTx/>
                <a:uFillTx/>
                <a:latin typeface="Raleway" panose="020B0003030101060003" pitchFamily="34" charset="0"/>
              </a:rPr>
              <a:t>2020    </a:t>
            </a:r>
            <a:endParaRPr kumimoji="0" lang="es-ES" sz="1600" b="1" i="0" u="none" strike="noStrike" kern="0" cap="none" spc="0" normalizeH="0" baseline="0" noProof="0">
              <a:ln>
                <a:noFill/>
              </a:ln>
              <a:solidFill>
                <a:srgbClr val="176BAB"/>
              </a:solidFill>
              <a:effectLst/>
              <a:uLnTx/>
              <a:uFillTx/>
              <a:latin typeface="Raleway" panose="020B0003030101060003" pitchFamily="34" charset="0"/>
              <a:ea typeface="+mn-ea"/>
              <a:cs typeface="+mn-cs"/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48E124BD-7740-4FAB-884C-5CCF9EE4E809}"/>
              </a:ext>
            </a:extLst>
          </p:cNvPr>
          <p:cNvSpPr/>
          <p:nvPr/>
        </p:nvSpPr>
        <p:spPr>
          <a:xfrm>
            <a:off x="5707971" y="4172368"/>
            <a:ext cx="37607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¿Por qué no fuiste de vacaciones el pasado verano?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FBCA6D4-FD30-4CCB-8CAC-074B9DAAF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649125"/>
              </p:ext>
            </p:extLst>
          </p:nvPr>
        </p:nvGraphicFramePr>
        <p:xfrm>
          <a:off x="8383383" y="1906965"/>
          <a:ext cx="562208" cy="1909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208">
                  <a:extLst>
                    <a:ext uri="{9D8B030D-6E8A-4147-A177-3AD203B41FA5}">
                      <a16:colId xmlns:a16="http://schemas.microsoft.com/office/drawing/2014/main" val="262792166"/>
                    </a:ext>
                  </a:extLst>
                </a:gridCol>
              </a:tblGrid>
              <a:tr h="318327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73978"/>
                  </a:ext>
                </a:extLst>
              </a:tr>
              <a:tr h="318327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9966"/>
                  </a:ext>
                </a:extLst>
              </a:tr>
              <a:tr h="318327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917990"/>
                  </a:ext>
                </a:extLst>
              </a:tr>
              <a:tr h="318327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329427"/>
                  </a:ext>
                </a:extLst>
              </a:tr>
              <a:tr h="318327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02490"/>
                  </a:ext>
                </a:extLst>
              </a:tr>
              <a:tr h="318327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376946"/>
                  </a:ext>
                </a:extLst>
              </a:tr>
            </a:tbl>
          </a:graphicData>
        </a:graphic>
      </p:graphicFrame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AD130151-F214-4A83-A7E0-F900BDA7758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564238" y="1433205"/>
            <a:ext cx="2851500" cy="23800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RAZONES PARA NO VIAJAR EN 2020 </a:t>
            </a:r>
          </a:p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(%) </a:t>
            </a:r>
          </a:p>
        </p:txBody>
      </p:sp>
      <p:pic>
        <p:nvPicPr>
          <p:cNvPr id="28" name="Picture 17" descr="Spanien">
            <a:extLst>
              <a:ext uri="{FF2B5EF4-FFF2-40B4-BE49-F238E27FC236}">
                <a16:creationId xmlns:a16="http://schemas.microsoft.com/office/drawing/2014/main" id="{52A6F4B1-C68F-4640-B567-381BE460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760" y="1603245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00A3E971-DBF2-4B2B-B616-A79FEB6C31D0}"/>
              </a:ext>
            </a:extLst>
          </p:cNvPr>
          <p:cNvSpPr/>
          <p:nvPr/>
        </p:nvSpPr>
        <p:spPr>
          <a:xfrm>
            <a:off x="5531115" y="581965"/>
            <a:ext cx="3550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kern="0" cap="all">
                <a:solidFill>
                  <a:schemeClr val="bg1"/>
                </a:solidFill>
                <a:latin typeface="Raleway" panose="020B0003030101060003" pitchFamily="34" charset="0"/>
              </a:rPr>
              <a:t>QUIENES NO VIAJARON, NO LO HICIERON PORQUE </a:t>
            </a:r>
          </a:p>
        </p:txBody>
      </p:sp>
    </p:spTree>
    <p:extLst>
      <p:ext uri="{BB962C8B-B14F-4D97-AF65-F5344CB8AC3E}">
        <p14:creationId xmlns:p14="http://schemas.microsoft.com/office/powerpoint/2010/main" val="94503639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9676" y="4686827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8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A8510D1F-9864-45DD-AD54-2CD9BE6289C6}"/>
              </a:ext>
            </a:extLst>
          </p:cNvPr>
          <p:cNvSpPr txBox="1">
            <a:spLocks/>
          </p:cNvSpPr>
          <p:nvPr/>
        </p:nvSpPr>
        <p:spPr>
          <a:xfrm>
            <a:off x="546917" y="339502"/>
            <a:ext cx="6042102" cy="2304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7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24282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86422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48564" indent="0" algn="ctr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10704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7284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3498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97126" indent="0" algn="ctr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000">
                <a:solidFill>
                  <a:srgbClr val="176BAB"/>
                </a:solidFill>
                <a:latin typeface="Century Gothic" panose="020B0502020202020204" pitchFamily="34" charset="0"/>
              </a:rPr>
              <a:t>3. </a:t>
            </a:r>
            <a:br>
              <a:rPr lang="es-ES"/>
            </a:br>
            <a:r>
              <a:rPr lang="es-ES" sz="3200">
                <a:solidFill>
                  <a:srgbClr val="176BAB"/>
                </a:solidFill>
                <a:latin typeface="Century Gothic" panose="020B0502020202020204" pitchFamily="34" charset="0"/>
              </a:rPr>
              <a:t>estado de ánimo ante EL PRÓXIMO VIAJE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795AB8-D3B8-401C-8E3F-B74A42360428}"/>
              </a:ext>
            </a:extLst>
          </p:cNvPr>
          <p:cNvSpPr/>
          <p:nvPr/>
        </p:nvSpPr>
        <p:spPr>
          <a:xfrm>
            <a:off x="558418" y="2479344"/>
            <a:ext cx="6102608" cy="1892605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C38D33"/>
                </a:solidFill>
                <a:latin typeface="Raleway" panose="020B0003030101060003" pitchFamily="34" charset="0"/>
              </a:rPr>
              <a:t>&gt; ¿Entusiasmo o ansiedad ?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C38D33"/>
                </a:solidFill>
                <a:latin typeface="Raleway" panose="020B0003030101060003" pitchFamily="34" charset="0"/>
              </a:rPr>
              <a:t>&gt; Principales inquietudes y condiciones que cumplir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C38D33"/>
                </a:solidFill>
                <a:latin typeface="Raleway" panose="020B0003030101060003" pitchFamily="34" charset="0"/>
              </a:rPr>
              <a:t>&gt; Lo que se puede hacer y lo que no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C38D33"/>
                </a:solidFill>
                <a:latin typeface="Raleway" panose="020B0003030101060003" pitchFamily="34" charset="0"/>
              </a:rPr>
              <a:t>&gt; Intención de vacunarse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C38D33"/>
                </a:solidFill>
                <a:latin typeface="Raleway" panose="020B0003030101060003" pitchFamily="34" charset="0"/>
              </a:rPr>
              <a:t>&gt; Opinión sobre vacunación /  pasaporte sanitario</a:t>
            </a:r>
            <a:endParaRPr lang="es-ES" sz="1600" b="1">
              <a:solidFill>
                <a:srgbClr val="A0000C"/>
              </a:solidFill>
              <a:latin typeface="Raleway" panose="020B00030301010600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C0B094-B1B2-4898-B4DA-1F4BFA5B06FF}"/>
              </a:ext>
            </a:extLst>
          </p:cNvPr>
          <p:cNvGrpSpPr/>
          <p:nvPr/>
        </p:nvGrpSpPr>
        <p:grpSpPr>
          <a:xfrm>
            <a:off x="6965726" y="4594675"/>
            <a:ext cx="1933546" cy="355982"/>
            <a:chOff x="10239375" y="6688139"/>
            <a:chExt cx="2842245" cy="523426"/>
          </a:xfrm>
        </p:grpSpPr>
        <p:pic>
          <p:nvPicPr>
            <p:cNvPr id="6" name="Picture 10" descr="IPSOS_GAMECHANGERS_blue.png">
              <a:extLst>
                <a:ext uri="{FF2B5EF4-FFF2-40B4-BE49-F238E27FC236}">
                  <a16:creationId xmlns:a16="http://schemas.microsoft.com/office/drawing/2014/main" id="{DCE0E361-7E6E-44FD-B169-86500D0A3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671" b="-1"/>
            <a:stretch/>
          </p:blipFill>
          <p:spPr>
            <a:xfrm>
              <a:off x="12526963" y="6688139"/>
              <a:ext cx="554657" cy="523426"/>
            </a:xfrm>
            <a:prstGeom prst="rect">
              <a:avLst/>
            </a:prstGeom>
          </p:spPr>
        </p:pic>
        <p:pic>
          <p:nvPicPr>
            <p:cNvPr id="7" name="Picture 11" descr="IPSOS_GAMECHANGERS_blue.png">
              <a:extLst>
                <a:ext uri="{FF2B5EF4-FFF2-40B4-BE49-F238E27FC236}">
                  <a16:creationId xmlns:a16="http://schemas.microsoft.com/office/drawing/2014/main" id="{5895F9CB-84B1-4C55-AF46-4D9385EEC0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39375" y="6804025"/>
              <a:ext cx="2028825" cy="407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28694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9676" y="4402809"/>
            <a:ext cx="307241" cy="238005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algn="l" defTabSz="924282" rtl="0" eaLnBrk="1" latinLnBrk="0" hangingPunct="1">
              <a:lnSpc>
                <a:spcPct val="85000"/>
              </a:lnSpc>
              <a:spcBef>
                <a:spcPts val="204"/>
              </a:spcBef>
            </a:pPr>
            <a:fld id="{01990C03-C3A3-48FE-AF6D-3AE397C89625}" type="slidenum">
              <a:rPr lang="en-GB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24282" rtl="0" eaLnBrk="1" latinLnBrk="0" hangingPunct="1">
                <a:lnSpc>
                  <a:spcPct val="85000"/>
                </a:lnSpc>
                <a:spcBef>
                  <a:spcPts val="204"/>
                </a:spcBef>
              </a:pPr>
              <a:t>9</a:t>
            </a:fld>
            <a:endParaRPr lang="es-ES" sz="8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116B919-DA1F-4E95-8B5D-BEBB30316B6F}"/>
              </a:ext>
            </a:extLst>
          </p:cNvPr>
          <p:cNvSpPr/>
          <p:nvPr/>
        </p:nvSpPr>
        <p:spPr>
          <a:xfrm>
            <a:off x="190724" y="1073516"/>
            <a:ext cx="2344664" cy="3322361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s-ES" sz="1600" b="1">
              <a:solidFill>
                <a:srgbClr val="A0000C"/>
              </a:solidFill>
              <a:latin typeface="Raleway" panose="020B0003030101060003" pitchFamily="34" charset="0"/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4A3C9090-8700-4D63-A907-D4740ECE789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8063" y="519608"/>
            <a:ext cx="2577483" cy="30490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2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entusiasmo ante el próximo viaje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847D235A-3ADE-4C2F-8360-728C72E2641F}"/>
              </a:ext>
            </a:extLst>
          </p:cNvPr>
          <p:cNvSpPr/>
          <p:nvPr/>
        </p:nvSpPr>
        <p:spPr>
          <a:xfrm>
            <a:off x="190723" y="3456590"/>
            <a:ext cx="251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Al pensar en el próximo viaje, cómo calificaría sus sentimientos, en una escala de 1 a 10,  siendo 1 mucha ansiedad y 10 mucho entusiasmo?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79DC2E2-B164-4CD8-BDEA-09B3015A8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08308"/>
              </p:ext>
            </p:extLst>
          </p:nvPr>
        </p:nvGraphicFramePr>
        <p:xfrm>
          <a:off x="782176" y="1470823"/>
          <a:ext cx="1129553" cy="1788459"/>
        </p:xfrm>
        <a:graphic>
          <a:graphicData uri="http://schemas.openxmlformats.org/drawingml/2006/table">
            <a:tbl>
              <a:tblPr bandRow="1">
                <a:effectLst/>
                <a:tableStyleId>{284E427A-3D55-4303-BF80-6455036E1DE7}</a:tableStyleId>
              </a:tblPr>
              <a:tblGrid>
                <a:gridCol w="1129553">
                  <a:extLst>
                    <a:ext uri="{9D8B030D-6E8A-4147-A177-3AD203B41FA5}">
                      <a16:colId xmlns:a16="http://schemas.microsoft.com/office/drawing/2014/main" val="3012925457"/>
                    </a:ext>
                  </a:extLst>
                </a:gridCol>
              </a:tblGrid>
              <a:tr h="178845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gradFill>
                      <a:gsLst>
                        <a:gs pos="12000">
                          <a:schemeClr val="accent2"/>
                        </a:gs>
                        <a:gs pos="27000">
                          <a:schemeClr val="accent2">
                            <a:lumMod val="60000"/>
                            <a:lumOff val="40000"/>
                          </a:schemeClr>
                        </a:gs>
                        <a:gs pos="47000">
                          <a:schemeClr val="accent1">
                            <a:lumMod val="20000"/>
                            <a:lumOff val="80000"/>
                          </a:schemeClr>
                        </a:gs>
                        <a:gs pos="7100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35417068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DD940BF-992A-42DC-8D1F-3D058CF64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776876"/>
              </p:ext>
            </p:extLst>
          </p:nvPr>
        </p:nvGraphicFramePr>
        <p:xfrm>
          <a:off x="789714" y="1468582"/>
          <a:ext cx="1129145" cy="178723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129145">
                  <a:extLst>
                    <a:ext uri="{9D8B030D-6E8A-4147-A177-3AD203B41FA5}">
                      <a16:colId xmlns:a16="http://schemas.microsoft.com/office/drawing/2014/main" val="281266596"/>
                    </a:ext>
                  </a:extLst>
                </a:gridCol>
              </a:tblGrid>
              <a:tr h="1787237">
                <a:tc>
                  <a:txBody>
                    <a:bodyPr/>
                    <a:lstStyle/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>
                        <a:solidFill>
                          <a:srgbClr val="222223"/>
                        </a:solidFill>
                        <a:latin typeface="Raleway" panose="020B0003030101060003" pitchFamily="34" charset="0"/>
                      </a:endParaRPr>
                    </a:p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>
                        <a:solidFill>
                          <a:srgbClr val="222223"/>
                        </a:solidFill>
                        <a:latin typeface="Raleway" panose="020B0003030101060003" pitchFamily="34" charset="0"/>
                      </a:endParaRPr>
                    </a:p>
                    <a:p>
                      <a:pPr marL="0" marR="0" lvl="0" indent="0" algn="ctr" defTabSz="92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>
                        <a:solidFill>
                          <a:srgbClr val="222223"/>
                        </a:solidFill>
                        <a:latin typeface="Raleway" panose="020B0003030101060003" pitchFamily="34" charset="0"/>
                      </a:endParaRPr>
                    </a:p>
                    <a:p>
                      <a:pPr marL="0" marR="0" lvl="0" indent="0" algn="ctr" defTabSz="92428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6,6</a:t>
                      </a:r>
                      <a:endParaRPr lang="es-ES" sz="2800" b="1" i="0" u="none" strike="noStrike" kern="1200" noProof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28406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A22CA1D0-60AE-4329-8132-0E3BCF2FCF57}"/>
              </a:ext>
            </a:extLst>
          </p:cNvPr>
          <p:cNvSpPr/>
          <p:nvPr/>
        </p:nvSpPr>
        <p:spPr>
          <a:xfrm>
            <a:off x="753260" y="1396484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cap="all">
                <a:solidFill>
                  <a:srgbClr val="00B050"/>
                </a:solidFill>
                <a:latin typeface="Raleway" panose="020B0604020202020204" charset="0"/>
              </a:rPr>
              <a:t>Entusiasmo</a:t>
            </a:r>
            <a:r>
              <a:rPr lang="es-ES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</a:t>
            </a:r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D417BF9-A47C-45D6-9EB7-D79E3983F5C1}"/>
              </a:ext>
            </a:extLst>
          </p:cNvPr>
          <p:cNvSpPr/>
          <p:nvPr/>
        </p:nvSpPr>
        <p:spPr>
          <a:xfrm>
            <a:off x="846775" y="2923328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cap="all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Ansiedad</a:t>
            </a:r>
            <a:r>
              <a:rPr lang="es-ES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 </a:t>
            </a:r>
            <a:endParaRPr lang="es-ES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52EDCCC-9E23-4F4B-97D3-39F88FF9D98B}"/>
              </a:ext>
            </a:extLst>
          </p:cNvPr>
          <p:cNvSpPr/>
          <p:nvPr/>
        </p:nvSpPr>
        <p:spPr>
          <a:xfrm>
            <a:off x="2658970" y="1066586"/>
            <a:ext cx="3180730" cy="3329291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graphicFrame>
        <p:nvGraphicFramePr>
          <p:cNvPr id="15" name="Tableau 71">
            <a:extLst>
              <a:ext uri="{FF2B5EF4-FFF2-40B4-BE49-F238E27FC236}">
                <a16:creationId xmlns:a16="http://schemas.microsoft.com/office/drawing/2014/main" id="{30F48BA5-BE4C-49D1-9EC6-EB2B2FDAF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42853"/>
              </p:ext>
            </p:extLst>
          </p:nvPr>
        </p:nvGraphicFramePr>
        <p:xfrm>
          <a:off x="2802718" y="1340438"/>
          <a:ext cx="2077749" cy="2749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7749">
                  <a:extLst>
                    <a:ext uri="{9D8B030D-6E8A-4147-A177-3AD203B41FA5}">
                      <a16:colId xmlns:a16="http://schemas.microsoft.com/office/drawing/2014/main" val="1984624198"/>
                    </a:ext>
                  </a:extLst>
                </a:gridCol>
              </a:tblGrid>
              <a:tr h="461872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No poder realizar la actividades normales debido al </a:t>
                      </a:r>
                      <a:r>
                        <a:rPr lang="es-ES" sz="1100" kern="1200" err="1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Covid</a:t>
                      </a:r>
                      <a:endParaRPr lang="es-ES" sz="1100" kern="1200">
                        <a:solidFill>
                          <a:srgbClr val="66686A"/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28113"/>
                  </a:ext>
                </a:extLst>
              </a:tr>
              <a:tr h="38121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Un brote epidémico cuando esté de viaje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203820"/>
                  </a:ext>
                </a:extLst>
              </a:tr>
              <a:tr h="38121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Restaurantes, bares y hoteles cerrados debido al </a:t>
                      </a:r>
                      <a:r>
                        <a:rPr lang="es-ES" sz="1100" kern="1200" err="1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Covid</a:t>
                      </a:r>
                      <a:endParaRPr lang="es-ES" sz="1100" kern="1200">
                        <a:solidFill>
                          <a:srgbClr val="66686A"/>
                        </a:solidFill>
                        <a:latin typeface="Raleway" panose="020B060402020202020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521345"/>
                  </a:ext>
                </a:extLst>
              </a:tr>
              <a:tr h="38121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Pasar una cuarentena en el extranjero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272608"/>
                  </a:ext>
                </a:extLst>
              </a:tr>
              <a:tr h="38121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Enfermar durante el viaje o en destino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56942"/>
                  </a:ext>
                </a:extLst>
              </a:tr>
              <a:tr h="38121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Tener que cancelarlo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841497"/>
                  </a:ext>
                </a:extLst>
              </a:tr>
              <a:tr h="381211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 dirty="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No poder regresar a casa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873363"/>
                  </a:ext>
                </a:extLst>
              </a:tr>
            </a:tbl>
          </a:graphicData>
        </a:graphic>
      </p:graphicFrame>
      <p:pic>
        <p:nvPicPr>
          <p:cNvPr id="16" name="Picture 4" descr="Europäische-Union">
            <a:extLst>
              <a:ext uri="{FF2B5EF4-FFF2-40B4-BE49-F238E27FC236}">
                <a16:creationId xmlns:a16="http://schemas.microsoft.com/office/drawing/2014/main" id="{792D1301-5795-46C4-AB3D-DC483FEE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31" y="1088438"/>
            <a:ext cx="251999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7" descr="Spanien">
            <a:extLst>
              <a:ext uri="{FF2B5EF4-FFF2-40B4-BE49-F238E27FC236}">
                <a16:creationId xmlns:a16="http://schemas.microsoft.com/office/drawing/2014/main" id="{6370EBDB-D386-4585-B97A-A9E2E06DA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994" y="1088438"/>
            <a:ext cx="251999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5BA8E54C-69AE-4D81-9760-914CEB8B3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540049"/>
              </p:ext>
            </p:extLst>
          </p:nvPr>
        </p:nvGraphicFramePr>
        <p:xfrm>
          <a:off x="4820551" y="1304732"/>
          <a:ext cx="929097" cy="2770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983">
                  <a:extLst>
                    <a:ext uri="{9D8B030D-6E8A-4147-A177-3AD203B41FA5}">
                      <a16:colId xmlns:a16="http://schemas.microsoft.com/office/drawing/2014/main" val="3094207775"/>
                    </a:ext>
                  </a:extLst>
                </a:gridCol>
                <a:gridCol w="451114">
                  <a:extLst>
                    <a:ext uri="{9D8B030D-6E8A-4147-A177-3AD203B41FA5}">
                      <a16:colId xmlns:a16="http://schemas.microsoft.com/office/drawing/2014/main" val="521783807"/>
                    </a:ext>
                  </a:extLst>
                </a:gridCol>
              </a:tblGrid>
              <a:tr h="395856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646891"/>
                  </a:ext>
                </a:extLst>
              </a:tr>
              <a:tr h="395856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135915"/>
                  </a:ext>
                </a:extLst>
              </a:tr>
              <a:tr h="395856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022250"/>
                  </a:ext>
                </a:extLst>
              </a:tr>
              <a:tr h="395856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096865"/>
                  </a:ext>
                </a:extLst>
              </a:tr>
              <a:tr h="395856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668652"/>
                  </a:ext>
                </a:extLst>
              </a:tr>
              <a:tr h="395856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25560"/>
                  </a:ext>
                </a:extLst>
              </a:tr>
              <a:tr h="395856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748009"/>
                  </a:ext>
                </a:extLst>
              </a:tr>
            </a:tbl>
          </a:graphicData>
        </a:graphic>
      </p:graphicFrame>
      <p:pic>
        <p:nvPicPr>
          <p:cNvPr id="26" name="Imagen 25">
            <a:extLst>
              <a:ext uri="{FF2B5EF4-FFF2-40B4-BE49-F238E27FC236}">
                <a16:creationId xmlns:a16="http://schemas.microsoft.com/office/drawing/2014/main" id="{C2F72349-3E94-4E21-A9AD-C0C062958C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6779" y="4893542"/>
            <a:ext cx="3670110" cy="249958"/>
          </a:xfrm>
          <a:prstGeom prst="rect">
            <a:avLst/>
          </a:prstGeom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886557C6-6A70-426B-8214-6124498E6B99}"/>
              </a:ext>
            </a:extLst>
          </p:cNvPr>
          <p:cNvSpPr/>
          <p:nvPr/>
        </p:nvSpPr>
        <p:spPr>
          <a:xfrm>
            <a:off x="2658969" y="4176602"/>
            <a:ext cx="37607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¿Le preocupa lo siguiente en relación a su próximo viaje?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4F06BD7E-5E78-4541-91D5-D8648524268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58969" y="381068"/>
            <a:ext cx="6436540" cy="30490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2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Los españoles, LOS más preocupados por la crisis sanitaria y por otros aspectos del viaje 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C8BF2F5-2EC3-442A-A438-ED04A66A0001}"/>
              </a:ext>
            </a:extLst>
          </p:cNvPr>
          <p:cNvSpPr/>
          <p:nvPr/>
        </p:nvSpPr>
        <p:spPr>
          <a:xfrm>
            <a:off x="5967777" y="1064215"/>
            <a:ext cx="3065402" cy="3341530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Aft>
                <a:spcPts val="600"/>
              </a:spcAft>
            </a:pPr>
            <a:endParaRPr lang="es-ES" sz="1100">
              <a:latin typeface="Arial" panose="020B0604020202020204" pitchFamily="34" charset="0"/>
            </a:endParaRPr>
          </a:p>
        </p:txBody>
      </p:sp>
      <p:graphicFrame>
        <p:nvGraphicFramePr>
          <p:cNvPr id="30" name="Tableau 71">
            <a:extLst>
              <a:ext uri="{FF2B5EF4-FFF2-40B4-BE49-F238E27FC236}">
                <a16:creationId xmlns:a16="http://schemas.microsoft.com/office/drawing/2014/main" id="{9CF2282F-F644-47C1-9915-39CF21229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62238"/>
              </p:ext>
            </p:extLst>
          </p:nvPr>
        </p:nvGraphicFramePr>
        <p:xfrm>
          <a:off x="6012954" y="1419622"/>
          <a:ext cx="1849469" cy="2706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9469">
                  <a:extLst>
                    <a:ext uri="{9D8B030D-6E8A-4147-A177-3AD203B41FA5}">
                      <a16:colId xmlns:a16="http://schemas.microsoft.com/office/drawing/2014/main" val="1984624198"/>
                    </a:ext>
                  </a:extLst>
                </a:gridCol>
              </a:tblGrid>
              <a:tr h="38664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La calidad de los centros sanitarios en destino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328113"/>
                  </a:ext>
                </a:extLst>
              </a:tr>
              <a:tr h="38664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Tener una mala experiencia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203820"/>
                  </a:ext>
                </a:extLst>
              </a:tr>
              <a:tr h="38664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Retrasos imprevistos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521345"/>
                  </a:ext>
                </a:extLst>
              </a:tr>
              <a:tr h="38664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Quedarse sin dinero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272608"/>
                  </a:ext>
                </a:extLst>
              </a:tr>
              <a:tr h="38664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Miedo por la integridad física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56942"/>
                  </a:ext>
                </a:extLst>
              </a:tr>
              <a:tr h="38664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Que le roben / perder algo importante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841497"/>
                  </a:ext>
                </a:extLst>
              </a:tr>
              <a:tr h="386644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spcAft>
                          <a:spcPts val="600"/>
                        </a:spcAft>
                      </a:pPr>
                      <a:r>
                        <a:rPr lang="es-ES" sz="1100" kern="1200">
                          <a:solidFill>
                            <a:srgbClr val="66686A"/>
                          </a:solidFill>
                          <a:latin typeface="Raleway" panose="020B0604020202020204" charset="0"/>
                          <a:ea typeface="+mn-ea"/>
                          <a:cs typeface="+mn-cs"/>
                        </a:rPr>
                        <a:t>Tener mal tiempo en destino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873363"/>
                  </a:ext>
                </a:extLst>
              </a:tr>
            </a:tbl>
          </a:graphicData>
        </a:graphic>
      </p:graphicFrame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4F2B7557-8C0B-4315-B7FA-A1C2D5553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63636"/>
              </p:ext>
            </p:extLst>
          </p:nvPr>
        </p:nvGraphicFramePr>
        <p:xfrm>
          <a:off x="7935063" y="1287179"/>
          <a:ext cx="725483" cy="2795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948">
                  <a:extLst>
                    <a:ext uri="{9D8B030D-6E8A-4147-A177-3AD203B41FA5}">
                      <a16:colId xmlns:a16="http://schemas.microsoft.com/office/drawing/2014/main" val="1522483222"/>
                    </a:ext>
                  </a:extLst>
                </a:gridCol>
                <a:gridCol w="351535">
                  <a:extLst>
                    <a:ext uri="{9D8B030D-6E8A-4147-A177-3AD203B41FA5}">
                      <a16:colId xmlns:a16="http://schemas.microsoft.com/office/drawing/2014/main" val="3935704024"/>
                    </a:ext>
                  </a:extLst>
                </a:gridCol>
              </a:tblGrid>
              <a:tr h="399353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051437"/>
                  </a:ext>
                </a:extLst>
              </a:tr>
              <a:tr h="399353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561384"/>
                  </a:ext>
                </a:extLst>
              </a:tr>
              <a:tr h="399353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12472"/>
                  </a:ext>
                </a:extLst>
              </a:tr>
              <a:tr h="399353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181696"/>
                  </a:ext>
                </a:extLst>
              </a:tr>
              <a:tr h="399353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750150"/>
                  </a:ext>
                </a:extLst>
              </a:tr>
              <a:tr h="399353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282822"/>
                  </a:ext>
                </a:extLst>
              </a:tr>
              <a:tr h="399353"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es-ES" sz="1400" b="1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Raleway" panose="020B060402020202020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24282" rtl="0" eaLnBrk="1" fontAlgn="ctr" latinLnBrk="0" hangingPunct="1"/>
                      <a:r>
                        <a:rPr lang="fr-FR" sz="1600" b="1" i="0" u="none" strike="noStrike" kern="1200">
                          <a:solidFill>
                            <a:srgbClr val="00B050"/>
                          </a:solidFill>
                          <a:effectLst/>
                          <a:latin typeface="Raleway" panose="020B060402020202020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963194"/>
                  </a:ext>
                </a:extLst>
              </a:tr>
            </a:tbl>
          </a:graphicData>
        </a:graphic>
      </p:graphicFrame>
      <p:pic>
        <p:nvPicPr>
          <p:cNvPr id="32" name="Picture 4" descr="Europäische-Union">
            <a:extLst>
              <a:ext uri="{FF2B5EF4-FFF2-40B4-BE49-F238E27FC236}">
                <a16:creationId xmlns:a16="http://schemas.microsoft.com/office/drawing/2014/main" id="{36BBB664-1557-4191-A01D-045523FEB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97" y="1124144"/>
            <a:ext cx="23665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33" name="Picture 17" descr="Spanien">
            <a:extLst>
              <a:ext uri="{FF2B5EF4-FFF2-40B4-BE49-F238E27FC236}">
                <a16:creationId xmlns:a16="http://schemas.microsoft.com/office/drawing/2014/main" id="{AC173FC9-F35E-48CF-B83A-C67238FAB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0160" y="1124144"/>
            <a:ext cx="236657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12">
            <a:extLst>
              <a:ext uri="{FF2B5EF4-FFF2-40B4-BE49-F238E27FC236}">
                <a16:creationId xmlns:a16="http://schemas.microsoft.com/office/drawing/2014/main" id="{D99AFBA0-1214-4C37-99E2-1201934714FD}"/>
              </a:ext>
            </a:extLst>
          </p:cNvPr>
          <p:cNvSpPr/>
          <p:nvPr/>
        </p:nvSpPr>
        <p:spPr>
          <a:xfrm>
            <a:off x="5852448" y="4169674"/>
            <a:ext cx="37607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>
                <a:latin typeface="Raleway" panose="020B0604020202020204" charset="0"/>
              </a:rPr>
              <a:t>¿Le preocupa lo siguiente en relación a su próximo viaje?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B19EC5AE-3F05-471A-A2D7-A718063DFE5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671101" y="690668"/>
            <a:ext cx="4337197" cy="3054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b="0" i="0"/>
            </a:pPr>
            <a:r>
              <a:rPr lang="es-ES" sz="12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Principales inquietudes ante el próximo viaje (%) 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2135C102-F727-4796-BC22-E0DC86CEFD6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650717" y="1092049"/>
            <a:ext cx="2340000" cy="31266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Relacionadas con </a:t>
            </a:r>
            <a:r>
              <a:rPr lang="es-ES" sz="1000" b="1" kern="0" err="1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covid</a:t>
            </a:r>
            <a:endParaRPr lang="es-ES" sz="1000" b="1" kern="0">
              <a:solidFill>
                <a:schemeClr val="bg1">
                  <a:lumMod val="50000"/>
                </a:schemeClr>
              </a:solidFill>
              <a:latin typeface="Raleway" panose="020B0604020202020204" charset="0"/>
            </a:endParaRP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C3B2A507-2887-4D56-9E98-06EC0A2C340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928446" y="1123854"/>
            <a:ext cx="2340000" cy="31266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es-ES" sz="1000" b="1" kern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Relacionadas con el viaje</a:t>
            </a:r>
          </a:p>
        </p:txBody>
      </p:sp>
    </p:spTree>
    <p:extLst>
      <p:ext uri="{BB962C8B-B14F-4D97-AF65-F5344CB8AC3E}">
        <p14:creationId xmlns:p14="http://schemas.microsoft.com/office/powerpoint/2010/main" val="6409731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4.10.24"/>
  <p:tag name="AS_TITLE" val="Aspose.Slides for .NET 4.0 Client Profile"/>
  <p:tag name="AS_VERSION" val="14.8.1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Ipsos PPT Template - 4-3 generique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vert="horz" wrap="square" lIns="0" tIns="0" rIns="0" bIns="0" rtlCol="0">
        <a:spAutoFit/>
      </a:bodyPr>
      <a:lstStyle>
        <a:defPPr marL="4763">
          <a:defRPr sz="11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952F41A9E6684E98A50AEE190D9860" ma:contentTypeVersion="11" ma:contentTypeDescription="Crear nuevo documento." ma:contentTypeScope="" ma:versionID="97aca13c9d6e127b914e5b0caaac5937">
  <xsd:schema xmlns:xsd="http://www.w3.org/2001/XMLSchema" xmlns:xs="http://www.w3.org/2001/XMLSchema" xmlns:p="http://schemas.microsoft.com/office/2006/metadata/properties" xmlns:ns2="ee7fe0f6-1506-4d4d-a6be-e2785a4ed683" targetNamespace="http://schemas.microsoft.com/office/2006/metadata/properties" ma:root="true" ma:fieldsID="5768b26afc2a09c13c49672a26a9fdb3" ns2:_="">
    <xsd:import namespace="ee7fe0f6-1506-4d4d-a6be-e2785a4ed6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fe0f6-1506-4d4d-a6be-e2785a4ed6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51B47E-1E83-4A19-BA7E-7EE82EA2B0F1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24eaed35-6145-4dcb-8ed5-0f3e5f8e6f7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6E3058-F2CF-48A8-AEF6-55F4F79E35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EB6D94-1EF2-4B0E-85AD-BD99700F69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7fe0f6-1506-4d4d-a6be-e2785a4ed6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4034</Words>
  <Application>Microsoft Office PowerPoint</Application>
  <PresentationFormat>Personalizado</PresentationFormat>
  <Paragraphs>974</Paragraphs>
  <Slides>37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Century Gothic</vt:lpstr>
      <vt:lpstr>Raleway</vt:lpstr>
      <vt:lpstr>HelveticaNeueLT Std Lt Cn</vt:lpstr>
      <vt:lpstr>Arial</vt:lpstr>
      <vt:lpstr>Calibri</vt:lpstr>
      <vt:lpstr>Ipsos PPT Template - 4-3 generique</vt:lpstr>
      <vt:lpstr>Barómetro vacacional  España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LocalADM</dc:creator>
  <cp:lastModifiedBy>Patricia Matilla Braña</cp:lastModifiedBy>
  <cp:revision>3</cp:revision>
  <cp:lastPrinted>2019-04-29T18:19:27Z</cp:lastPrinted>
  <dcterms:created xsi:type="dcterms:W3CDTF">2015-06-19T12:26:15Z</dcterms:created>
  <dcterms:modified xsi:type="dcterms:W3CDTF">2021-06-17T09:03:49Z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0x0101000D952F41A9E6684E98A50AEE190D9860</vt:lpwstr>
  </property>
</Properties>
</file>